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8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1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3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4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5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  <p:sldMasterId id="2147483850" r:id="rId2"/>
  </p:sldMasterIdLst>
  <p:notesMasterIdLst>
    <p:notesMasterId r:id="rId47"/>
  </p:notesMasterIdLst>
  <p:sldIdLst>
    <p:sldId id="363" r:id="rId3"/>
    <p:sldId id="261" r:id="rId4"/>
    <p:sldId id="258" r:id="rId5"/>
    <p:sldId id="266" r:id="rId6"/>
    <p:sldId id="338" r:id="rId7"/>
    <p:sldId id="560" r:id="rId8"/>
    <p:sldId id="398" r:id="rId9"/>
    <p:sldId id="399" r:id="rId10"/>
    <p:sldId id="647" r:id="rId11"/>
    <p:sldId id="633" r:id="rId12"/>
    <p:sldId id="546" r:id="rId13"/>
    <p:sldId id="497" r:id="rId14"/>
    <p:sldId id="501" r:id="rId15"/>
    <p:sldId id="635" r:id="rId16"/>
    <p:sldId id="634" r:id="rId17"/>
    <p:sldId id="548" r:id="rId18"/>
    <p:sldId id="516" r:id="rId19"/>
    <p:sldId id="636" r:id="rId20"/>
    <p:sldId id="522" r:id="rId21"/>
    <p:sldId id="550" r:id="rId22"/>
    <p:sldId id="629" r:id="rId23"/>
    <p:sldId id="562" r:id="rId24"/>
    <p:sldId id="440" r:id="rId25"/>
    <p:sldId id="630" r:id="rId26"/>
    <p:sldId id="551" r:id="rId27"/>
    <p:sldId id="564" r:id="rId28"/>
    <p:sldId id="339" r:id="rId29"/>
    <p:sldId id="559" r:id="rId30"/>
    <p:sldId id="631" r:id="rId31"/>
    <p:sldId id="637" r:id="rId32"/>
    <p:sldId id="579" r:id="rId33"/>
    <p:sldId id="581" r:id="rId34"/>
    <p:sldId id="582" r:id="rId35"/>
    <p:sldId id="586" r:id="rId36"/>
    <p:sldId id="588" r:id="rId37"/>
    <p:sldId id="639" r:id="rId38"/>
    <p:sldId id="641" r:id="rId39"/>
    <p:sldId id="643" r:id="rId40"/>
    <p:sldId id="645" r:id="rId41"/>
    <p:sldId id="627" r:id="rId42"/>
    <p:sldId id="646" r:id="rId43"/>
    <p:sldId id="624" r:id="rId44"/>
    <p:sldId id="625" r:id="rId45"/>
    <p:sldId id="577" r:id="rId4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CC0099"/>
    <a:srgbClr val="FFFFCC"/>
    <a:srgbClr val="CC3300"/>
    <a:srgbClr val="FFCCFF"/>
    <a:srgbClr val="FF99FF"/>
    <a:srgbClr val="FF7C80"/>
    <a:srgbClr val="00CC00"/>
    <a:srgbClr val="CC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4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microsoft.com/office/2011/relationships/chartStyle" Target="style10.xml"/><Relationship Id="rId2" Type="http://schemas.microsoft.com/office/2011/relationships/chartColorStyle" Target="colors10.xml"/><Relationship Id="rId3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microsoft.com/office/2011/relationships/chartStyle" Target="style11.xml"/><Relationship Id="rId2" Type="http://schemas.microsoft.com/office/2011/relationships/chartColorStyle" Target="colors11.xml"/><Relationship Id="rId3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microsoft.com/office/2011/relationships/chartStyle" Target="style12.xml"/><Relationship Id="rId2" Type="http://schemas.microsoft.com/office/2011/relationships/chartColorStyle" Target="colors12.xml"/><Relationship Id="rId3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microsoft.com/office/2011/relationships/chartStyle" Target="style13.xml"/><Relationship Id="rId2" Type="http://schemas.microsoft.com/office/2011/relationships/chartColorStyle" Target="colors13.xml"/><Relationship Id="rId3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microsoft.com/office/2011/relationships/chartStyle" Target="style14.xml"/><Relationship Id="rId2" Type="http://schemas.microsoft.com/office/2011/relationships/chartColorStyle" Target="colors14.xml"/><Relationship Id="rId3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microsoft.com/office/2011/relationships/chartStyle" Target="style15.xml"/><Relationship Id="rId2" Type="http://schemas.microsoft.com/office/2011/relationships/chartColorStyle" Target="colors15.xml"/><Relationship Id="rId3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microsoft.com/office/2011/relationships/chartStyle" Target="style16.xml"/><Relationship Id="rId2" Type="http://schemas.microsoft.com/office/2011/relationships/chartColorStyle" Target="colors16.xml"/><Relationship Id="rId3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microsoft.com/office/2011/relationships/chartStyle" Target="style17.xml"/><Relationship Id="rId2" Type="http://schemas.microsoft.com/office/2011/relationships/chartColorStyle" Target="colors17.xml"/><Relationship Id="rId3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microsoft.com/office/2011/relationships/chartStyle" Target="style18.xml"/><Relationship Id="rId2" Type="http://schemas.microsoft.com/office/2011/relationships/chartColorStyle" Target="colors18.xml"/><Relationship Id="rId3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microsoft.com/office/2011/relationships/chartStyle" Target="style19.xml"/><Relationship Id="rId2" Type="http://schemas.microsoft.com/office/2011/relationships/chartColorStyle" Target="colors19.xml"/><Relationship Id="rId3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microsoft.com/office/2011/relationships/chartStyle" Target="style20.xml"/><Relationship Id="rId2" Type="http://schemas.microsoft.com/office/2011/relationships/chartColorStyle" Target="colors20.xml"/><Relationship Id="rId3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microsoft.com/office/2011/relationships/chartStyle" Target="style21.xml"/><Relationship Id="rId2" Type="http://schemas.microsoft.com/office/2011/relationships/chartColorStyle" Target="colors21.xml"/><Relationship Id="rId3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microsoft.com/office/2011/relationships/chartStyle" Target="style22.xml"/><Relationship Id="rId2" Type="http://schemas.microsoft.com/office/2011/relationships/chartColorStyle" Target="colors22.xml"/><Relationship Id="rId3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1" Type="http://schemas.microsoft.com/office/2011/relationships/chartStyle" Target="style23.xml"/><Relationship Id="rId2" Type="http://schemas.microsoft.com/office/2011/relationships/chartColorStyle" Target="colors23.xml"/><Relationship Id="rId3" Type="http://schemas.openxmlformats.org/officeDocument/2006/relationships/package" Target="../embeddings/Microsoft_Excel_Worksheet2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71746809777748"/>
          <c:y val="0.151583753798666"/>
          <c:w val="0.941263734810295"/>
          <c:h val="0.6493065283471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</c:v>
                </c:pt>
                <c:pt idx="2">
                  <c:v>Manicaland</c:v>
                </c:pt>
                <c:pt idx="3">
                  <c:v>Mash Central</c:v>
                </c:pt>
                <c:pt idx="4">
                  <c:v>Mash East</c:v>
                </c:pt>
                <c:pt idx="5">
                  <c:v>Mash West</c:v>
                </c:pt>
                <c:pt idx="6">
                  <c:v>Mat North</c:v>
                </c:pt>
                <c:pt idx="7">
                  <c:v>Mat South</c:v>
                </c:pt>
                <c:pt idx="8">
                  <c:v>Masvingo</c:v>
                </c:pt>
                <c:pt idx="9">
                  <c:v>Midlands</c:v>
                </c:pt>
                <c:pt idx="10">
                  <c:v>Harare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0.02</c:v>
                </c:pt>
                <c:pt idx="1">
                  <c:v>0.07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  <c:pt idx="5">
                  <c:v>0.01</c:v>
                </c:pt>
                <c:pt idx="6">
                  <c:v>0.01</c:v>
                </c:pt>
                <c:pt idx="7">
                  <c:v>0.04</c:v>
                </c:pt>
                <c:pt idx="8">
                  <c:v>0.01</c:v>
                </c:pt>
                <c:pt idx="9">
                  <c:v>0.04</c:v>
                </c:pt>
                <c:pt idx="10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423-41C3-8357-62E8179F45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</c:v>
                </c:pt>
                <c:pt idx="2">
                  <c:v>Manicaland</c:v>
                </c:pt>
                <c:pt idx="3">
                  <c:v>Mash Central</c:v>
                </c:pt>
                <c:pt idx="4">
                  <c:v>Mash East</c:v>
                </c:pt>
                <c:pt idx="5">
                  <c:v>Mash West</c:v>
                </c:pt>
                <c:pt idx="6">
                  <c:v>Mat North</c:v>
                </c:pt>
                <c:pt idx="7">
                  <c:v>Mat South</c:v>
                </c:pt>
                <c:pt idx="8">
                  <c:v>Masvingo</c:v>
                </c:pt>
                <c:pt idx="9">
                  <c:v>Midlands</c:v>
                </c:pt>
                <c:pt idx="10">
                  <c:v>Harare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0.38</c:v>
                </c:pt>
                <c:pt idx="1">
                  <c:v>0.52</c:v>
                </c:pt>
                <c:pt idx="2">
                  <c:v>0.57</c:v>
                </c:pt>
                <c:pt idx="3">
                  <c:v>0.31</c:v>
                </c:pt>
                <c:pt idx="4">
                  <c:v>0.19</c:v>
                </c:pt>
                <c:pt idx="5">
                  <c:v>0.19</c:v>
                </c:pt>
                <c:pt idx="6">
                  <c:v>0.09</c:v>
                </c:pt>
                <c:pt idx="7">
                  <c:v>0.48</c:v>
                </c:pt>
                <c:pt idx="8">
                  <c:v>0.53</c:v>
                </c:pt>
                <c:pt idx="9">
                  <c:v>0.41</c:v>
                </c:pt>
                <c:pt idx="10">
                  <c:v>0.33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423-41C3-8357-62E8179F4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4956688"/>
        <c:axId val="2144440848"/>
      </c:barChart>
      <c:catAx>
        <c:axId val="214495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4440848"/>
        <c:crosses val="autoZero"/>
        <c:auto val="1"/>
        <c:lblAlgn val="ctr"/>
        <c:lblOffset val="100"/>
        <c:noMultiLvlLbl val="0"/>
      </c:catAx>
      <c:valAx>
        <c:axId val="214444084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495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0540570104102"/>
          <c:y val="0.0"/>
          <c:w val="0.419818967532621"/>
          <c:h val="0.09642252575406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0144135434109"/>
          <c:y val="0.138346969096006"/>
          <c:w val="0.93747957964635"/>
          <c:h val="0.7212955768058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Swift/Unifreight</c:v>
                </c:pt>
                <c:pt idx="1">
                  <c:v>Overnight Express</c:v>
                </c:pt>
                <c:pt idx="2">
                  <c:v>Courier Connect</c:v>
                </c:pt>
                <c:pt idx="3">
                  <c:v>FedEx</c:v>
                </c:pt>
                <c:pt idx="4">
                  <c:v>DHL</c:v>
                </c:pt>
                <c:pt idx="5">
                  <c:v>Skynet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0.26</c:v>
                </c:pt>
                <c:pt idx="1">
                  <c:v>0.03</c:v>
                </c:pt>
                <c:pt idx="2">
                  <c:v>0.11</c:v>
                </c:pt>
                <c:pt idx="3">
                  <c:v>0.08</c:v>
                </c:pt>
                <c:pt idx="4">
                  <c:v>0.34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BF-4B5E-82E3-D6C96D0553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0.011514010828609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DBF-4B5E-82E3-D6C96D05535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Swift/Unifreight</c:v>
                </c:pt>
                <c:pt idx="1">
                  <c:v>Overnight Express</c:v>
                </c:pt>
                <c:pt idx="2">
                  <c:v>Courier Connect</c:v>
                </c:pt>
                <c:pt idx="3">
                  <c:v>FedEx</c:v>
                </c:pt>
                <c:pt idx="4">
                  <c:v>DHL</c:v>
                </c:pt>
                <c:pt idx="5">
                  <c:v>Skynet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0.429577464788732</c:v>
                </c:pt>
                <c:pt idx="1">
                  <c:v>0.0633802816901408</c:v>
                </c:pt>
                <c:pt idx="2">
                  <c:v>0.0563380281690141</c:v>
                </c:pt>
                <c:pt idx="3">
                  <c:v>0.225352112676056</c:v>
                </c:pt>
                <c:pt idx="4">
                  <c:v>0.204225352112676</c:v>
                </c:pt>
                <c:pt idx="5">
                  <c:v>0.00704225352112676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DBF-4B5E-82E3-D6C96D0553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4612240"/>
        <c:axId val="2144616400"/>
      </c:barChart>
      <c:catAx>
        <c:axId val="214461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4616400"/>
        <c:crosses val="autoZero"/>
        <c:auto val="1"/>
        <c:lblAlgn val="ctr"/>
        <c:lblOffset val="100"/>
        <c:noMultiLvlLbl val="0"/>
      </c:catAx>
      <c:valAx>
        <c:axId val="2144616400"/>
        <c:scaling>
          <c:orientation val="minMax"/>
          <c:max val="0.5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461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217671804830734"/>
          <c:y val="0.0122572061773328"/>
          <c:w val="0.941143533717372"/>
          <c:h val="0.03845027966973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2520379060441"/>
          <c:y val="0.240800094882354"/>
          <c:w val="0.93747957964635"/>
          <c:h val="0.6072086697897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Swift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None</c:v>
                </c:pt>
                <c:pt idx="1">
                  <c:v>Buses</c:v>
                </c:pt>
                <c:pt idx="2">
                  <c:v>Own trucks</c:v>
                </c:pt>
                <c:pt idx="3">
                  <c:v>Security company</c:v>
                </c:pt>
                <c:pt idx="4">
                  <c:v>Trains</c:v>
                </c:pt>
              </c:strCache>
            </c:strRef>
          </c:cat>
          <c:val>
            <c:numRef>
              <c:f>Sheet1!$B$2:$B$6</c:f>
              <c:numCache>
                <c:formatCode>###0%</c:formatCode>
                <c:ptCount val="5"/>
                <c:pt idx="0">
                  <c:v>0.61</c:v>
                </c:pt>
                <c:pt idx="1">
                  <c:v>0.28</c:v>
                </c:pt>
                <c:pt idx="2">
                  <c:v>0.11</c:v>
                </c:pt>
                <c:pt idx="4" formatCode="0%">
                  <c:v>0.02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23-41DA-905F-9B746FE1FC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DHL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None</c:v>
                </c:pt>
                <c:pt idx="1">
                  <c:v>Buses</c:v>
                </c:pt>
                <c:pt idx="2">
                  <c:v>Own trucks</c:v>
                </c:pt>
                <c:pt idx="3">
                  <c:v>Security company</c:v>
                </c:pt>
                <c:pt idx="4">
                  <c:v>Trains</c:v>
                </c:pt>
              </c:strCache>
            </c:strRef>
          </c:cat>
          <c:val>
            <c:numRef>
              <c:f>Sheet1!$C$2:$C$6</c:f>
              <c:numCache>
                <c:formatCode>###0%</c:formatCode>
                <c:ptCount val="5"/>
                <c:pt idx="0">
                  <c:v>0.69</c:v>
                </c:pt>
                <c:pt idx="1">
                  <c:v>0.22</c:v>
                </c:pt>
                <c:pt idx="2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123-41DA-905F-9B746FE1FC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FedEx Consumers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0.011514010828609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123-41DA-905F-9B746FE1FCA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None</c:v>
                </c:pt>
                <c:pt idx="1">
                  <c:v>Buses</c:v>
                </c:pt>
                <c:pt idx="2">
                  <c:v>Own trucks</c:v>
                </c:pt>
                <c:pt idx="3">
                  <c:v>Security company</c:v>
                </c:pt>
                <c:pt idx="4">
                  <c:v>Trains</c:v>
                </c:pt>
              </c:strCache>
            </c:strRef>
          </c:cat>
          <c:val>
            <c:numRef>
              <c:f>Sheet1!$D$2:$D$6</c:f>
              <c:numCache>
                <c:formatCode>###0%</c:formatCode>
                <c:ptCount val="5"/>
                <c:pt idx="0">
                  <c:v>0.620689655172414</c:v>
                </c:pt>
                <c:pt idx="1">
                  <c:v>0.275862068965517</c:v>
                </c:pt>
                <c:pt idx="2">
                  <c:v>0.0689655172413793</c:v>
                </c:pt>
                <c:pt idx="3">
                  <c:v>0.0344827586206897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123-41DA-905F-9B746FE1FC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Overnight Express Consumers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None</c:v>
                </c:pt>
                <c:pt idx="1">
                  <c:v>Buses</c:v>
                </c:pt>
                <c:pt idx="2">
                  <c:v>Own trucks</c:v>
                </c:pt>
                <c:pt idx="3">
                  <c:v>Security company</c:v>
                </c:pt>
                <c:pt idx="4">
                  <c:v>Trains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0.67</c:v>
                </c:pt>
                <c:pt idx="1">
                  <c:v>0.33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123-41DA-905F-9B746FE1FC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Courier Connect Consumers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None</c:v>
                </c:pt>
                <c:pt idx="1">
                  <c:v>Buses</c:v>
                </c:pt>
                <c:pt idx="2">
                  <c:v>Own trucks</c:v>
                </c:pt>
                <c:pt idx="3">
                  <c:v>Security company</c:v>
                </c:pt>
                <c:pt idx="4">
                  <c:v>Trains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0.87</c:v>
                </c:pt>
                <c:pt idx="1">
                  <c:v>0.13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123-41DA-905F-9B746FE1FC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5259248"/>
        <c:axId val="2123723712"/>
      </c:barChart>
      <c:catAx>
        <c:axId val="214525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3723712"/>
        <c:crosses val="autoZero"/>
        <c:auto val="1"/>
        <c:lblAlgn val="ctr"/>
        <c:lblOffset val="100"/>
        <c:noMultiLvlLbl val="0"/>
      </c:catAx>
      <c:valAx>
        <c:axId val="2123723712"/>
        <c:scaling>
          <c:orientation val="minMax"/>
          <c:max val="0.9"/>
        </c:scaling>
        <c:delete val="0"/>
        <c:axPos val="l"/>
        <c:numFmt formatCode="###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525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"/>
          <c:y val="0.0122573439254957"/>
          <c:w val="0.998047576924755"/>
          <c:h val="0.07760159252181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42119244961123"/>
          <c:y val="0.234087771535896"/>
          <c:w val="0.942129617196709"/>
          <c:h val="0.57982824985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Manicaland</c:v>
                </c:pt>
                <c:pt idx="3">
                  <c:v>Mash Central</c:v>
                </c:pt>
                <c:pt idx="4">
                  <c:v>Mash East</c:v>
                </c:pt>
                <c:pt idx="5">
                  <c:v>Mash West</c:v>
                </c:pt>
                <c:pt idx="6">
                  <c:v>Mat North </c:v>
                </c:pt>
                <c:pt idx="7">
                  <c:v>Mat South </c:v>
                </c:pt>
                <c:pt idx="8">
                  <c:v>Masvingo</c:v>
                </c:pt>
                <c:pt idx="9">
                  <c:v>Midlands</c:v>
                </c:pt>
                <c:pt idx="10">
                  <c:v>Harare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0.02</c:v>
                </c:pt>
                <c:pt idx="1">
                  <c:v>0.1</c:v>
                </c:pt>
                <c:pt idx="2">
                  <c:v>0.01</c:v>
                </c:pt>
                <c:pt idx="3">
                  <c:v>0.01</c:v>
                </c:pt>
                <c:pt idx="4">
                  <c:v>0.01</c:v>
                </c:pt>
                <c:pt idx="5">
                  <c:v>0.02</c:v>
                </c:pt>
                <c:pt idx="6">
                  <c:v>0.01</c:v>
                </c:pt>
                <c:pt idx="7">
                  <c:v>0.02</c:v>
                </c:pt>
                <c:pt idx="8">
                  <c:v>0.02</c:v>
                </c:pt>
                <c:pt idx="9">
                  <c:v>0.03</c:v>
                </c:pt>
                <c:pt idx="10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F3-4401-B661-AD00A19868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Manicaland</c:v>
                </c:pt>
                <c:pt idx="3">
                  <c:v>Mash Central</c:v>
                </c:pt>
                <c:pt idx="4">
                  <c:v>Mash East</c:v>
                </c:pt>
                <c:pt idx="5">
                  <c:v>Mash West</c:v>
                </c:pt>
                <c:pt idx="6">
                  <c:v>Mat North </c:v>
                </c:pt>
                <c:pt idx="7">
                  <c:v>Mat South </c:v>
                </c:pt>
                <c:pt idx="8">
                  <c:v>Masvingo</c:v>
                </c:pt>
                <c:pt idx="9">
                  <c:v>Midlands</c:v>
                </c:pt>
                <c:pt idx="10">
                  <c:v>Harare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0.53</c:v>
                </c:pt>
                <c:pt idx="1">
                  <c:v>0.67</c:v>
                </c:pt>
                <c:pt idx="2">
                  <c:v>0.57</c:v>
                </c:pt>
                <c:pt idx="3">
                  <c:v>0.44</c:v>
                </c:pt>
                <c:pt idx="4">
                  <c:v>0.41</c:v>
                </c:pt>
                <c:pt idx="5">
                  <c:v>0.25</c:v>
                </c:pt>
                <c:pt idx="6">
                  <c:v>0.23</c:v>
                </c:pt>
                <c:pt idx="7">
                  <c:v>0.71</c:v>
                </c:pt>
                <c:pt idx="8">
                  <c:v>0.55</c:v>
                </c:pt>
                <c:pt idx="9">
                  <c:v>0.7</c:v>
                </c:pt>
                <c:pt idx="10">
                  <c:v>0.51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0F3-4401-B661-AD00A1986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9102624"/>
        <c:axId val="2139565280"/>
      </c:barChart>
      <c:catAx>
        <c:axId val="213910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9565280"/>
        <c:crosses val="autoZero"/>
        <c:auto val="1"/>
        <c:lblAlgn val="ctr"/>
        <c:lblOffset val="100"/>
        <c:noMultiLvlLbl val="0"/>
      </c:catAx>
      <c:valAx>
        <c:axId val="213956528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910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0787058444865"/>
          <c:y val="0.108465692145914"/>
          <c:w val="0.453150029456973"/>
          <c:h val="0.06664740646046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42119244961123"/>
          <c:y val="0.247478199421827"/>
          <c:w val="0.942129617196709"/>
          <c:h val="0.5674486023781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Manicaland</c:v>
                </c:pt>
                <c:pt idx="3">
                  <c:v>Mash Central</c:v>
                </c:pt>
                <c:pt idx="4">
                  <c:v>Mash East</c:v>
                </c:pt>
                <c:pt idx="5">
                  <c:v>Mash West</c:v>
                </c:pt>
                <c:pt idx="6">
                  <c:v>Mat North </c:v>
                </c:pt>
                <c:pt idx="7">
                  <c:v>Mat South </c:v>
                </c:pt>
                <c:pt idx="8">
                  <c:v>Masvingo</c:v>
                </c:pt>
                <c:pt idx="9">
                  <c:v>Midlands</c:v>
                </c:pt>
                <c:pt idx="10">
                  <c:v>Harare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5.03</c:v>
                </c:pt>
                <c:pt idx="1">
                  <c:v>4.75</c:v>
                </c:pt>
                <c:pt idx="2">
                  <c:v>5.0</c:v>
                </c:pt>
                <c:pt idx="3">
                  <c:v>5.0</c:v>
                </c:pt>
                <c:pt idx="4">
                  <c:v>5.4</c:v>
                </c:pt>
                <c:pt idx="5">
                  <c:v>5.63</c:v>
                </c:pt>
                <c:pt idx="6">
                  <c:v>5.33</c:v>
                </c:pt>
                <c:pt idx="7">
                  <c:v>4.14</c:v>
                </c:pt>
                <c:pt idx="8">
                  <c:v>4.83</c:v>
                </c:pt>
                <c:pt idx="9">
                  <c:v>5.0</c:v>
                </c:pt>
                <c:pt idx="10">
                  <c:v>5.42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66-45BA-BF08-6DF04F858E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033054008167203"/>
                  <c:y val="0.004143325119544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accent4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Manicaland</c:v>
                </c:pt>
                <c:pt idx="3">
                  <c:v>Mash Central</c:v>
                </c:pt>
                <c:pt idx="4">
                  <c:v>Mash East</c:v>
                </c:pt>
                <c:pt idx="5">
                  <c:v>Mash West</c:v>
                </c:pt>
                <c:pt idx="6">
                  <c:v>Mat North </c:v>
                </c:pt>
                <c:pt idx="7">
                  <c:v>Mat South </c:v>
                </c:pt>
                <c:pt idx="8">
                  <c:v>Masvingo</c:v>
                </c:pt>
                <c:pt idx="9">
                  <c:v>Midlands</c:v>
                </c:pt>
                <c:pt idx="10">
                  <c:v>Harare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5.63</c:v>
                </c:pt>
                <c:pt idx="1">
                  <c:v>5.74</c:v>
                </c:pt>
                <c:pt idx="2">
                  <c:v>5.0</c:v>
                </c:pt>
                <c:pt idx="3">
                  <c:v>4.71</c:v>
                </c:pt>
                <c:pt idx="4">
                  <c:v>5.27</c:v>
                </c:pt>
                <c:pt idx="5">
                  <c:v>5.5</c:v>
                </c:pt>
                <c:pt idx="6">
                  <c:v>6.0</c:v>
                </c:pt>
                <c:pt idx="7">
                  <c:v>6.13</c:v>
                </c:pt>
                <c:pt idx="8">
                  <c:v>6.0</c:v>
                </c:pt>
                <c:pt idx="9">
                  <c:v>5.42</c:v>
                </c:pt>
                <c:pt idx="10">
                  <c:v>5.71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C66-45BA-BF08-6DF04F858E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9368928"/>
        <c:axId val="2135027056"/>
      </c:barChart>
      <c:catAx>
        <c:axId val="212936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027056"/>
        <c:crosses val="autoZero"/>
        <c:auto val="1"/>
        <c:lblAlgn val="ctr"/>
        <c:lblOffset val="100"/>
        <c:noMultiLvlLbl val="0"/>
      </c:catAx>
      <c:valAx>
        <c:axId val="2135027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936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4176256811425"/>
          <c:y val="0.0593669977955553"/>
          <c:w val="0.453150029456973"/>
          <c:h val="0.06664740646046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221875"/>
          <c:y val="0.238054839388132"/>
          <c:w val="0.97778125"/>
          <c:h val="0.653145478219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00327974889347212"/>
                  <c:y val="-3.9301073725705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A59-431B-A36A-8CFB3420ED8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00437299852462951"/>
                  <c:y val="0.01286231816783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A59-431B-A36A-8CFB3420ED8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00655949778694424"/>
                  <c:y val="0.02572463633567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A59-431B-A36A-8CFB3420ED8E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0.00218649926231475"/>
                  <c:y val="0.004287439389279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A59-431B-A36A-8CFB3420ED8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Manicaland</c:v>
                </c:pt>
                <c:pt idx="3">
                  <c:v>Mash Central</c:v>
                </c:pt>
                <c:pt idx="4">
                  <c:v>Mash East</c:v>
                </c:pt>
                <c:pt idx="5">
                  <c:v>Mash West</c:v>
                </c:pt>
                <c:pt idx="6">
                  <c:v>Mat North </c:v>
                </c:pt>
                <c:pt idx="7">
                  <c:v>Mat South </c:v>
                </c:pt>
                <c:pt idx="8">
                  <c:v>Masvingo</c:v>
                </c:pt>
                <c:pt idx="9">
                  <c:v>Midlands</c:v>
                </c:pt>
                <c:pt idx="10">
                  <c:v>Harare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5.48</c:v>
                </c:pt>
                <c:pt idx="1">
                  <c:v>5.63</c:v>
                </c:pt>
                <c:pt idx="2" formatCode="0.00">
                  <c:v>5.0</c:v>
                </c:pt>
                <c:pt idx="3" formatCode="0.00">
                  <c:v>3.5</c:v>
                </c:pt>
                <c:pt idx="4" formatCode="0.00">
                  <c:v>5.4</c:v>
                </c:pt>
                <c:pt idx="5" formatCode="0.00">
                  <c:v>5.63</c:v>
                </c:pt>
                <c:pt idx="6" formatCode="0.00">
                  <c:v>7.0</c:v>
                </c:pt>
                <c:pt idx="7" formatCode="0.00">
                  <c:v>5.57</c:v>
                </c:pt>
                <c:pt idx="8" formatCode="0.00">
                  <c:v>5.0</c:v>
                </c:pt>
                <c:pt idx="9" formatCode="0.00">
                  <c:v>5.67</c:v>
                </c:pt>
                <c:pt idx="10" formatCode="0.00">
                  <c:v>5.33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A59-431B-A36A-8CFB3420ED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0076527474181016"/>
                  <c:y val="0.004287439389279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A59-431B-A36A-8CFB3420ED8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00437299852462947"/>
                  <c:y val="-0.00857487877855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A59-431B-A36A-8CFB3420ED8E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00765274741810161"/>
                  <c:y val="0.02143719694639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A59-431B-A36A-8CFB3420ED8E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546624815578671"/>
                  <c:y val="-0.01286231816783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BA59-431B-A36A-8CFB3420ED8E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.00655949778694408"/>
                  <c:y val="-3.9301073725705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BA59-431B-A36A-8CFB3420ED8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Manicaland</c:v>
                </c:pt>
                <c:pt idx="3">
                  <c:v>Mash Central</c:v>
                </c:pt>
                <c:pt idx="4">
                  <c:v>Mash East</c:v>
                </c:pt>
                <c:pt idx="5">
                  <c:v>Mash West</c:v>
                </c:pt>
                <c:pt idx="6">
                  <c:v>Mat North </c:v>
                </c:pt>
                <c:pt idx="7">
                  <c:v>Mat South </c:v>
                </c:pt>
                <c:pt idx="8">
                  <c:v>Masvingo</c:v>
                </c:pt>
                <c:pt idx="9">
                  <c:v>Midlands</c:v>
                </c:pt>
                <c:pt idx="10">
                  <c:v>Harare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5.68</c:v>
                </c:pt>
                <c:pt idx="1">
                  <c:v>5.819999999999999</c:v>
                </c:pt>
                <c:pt idx="2" formatCode="0.00">
                  <c:v>5.25</c:v>
                </c:pt>
                <c:pt idx="3" formatCode="0.00">
                  <c:v>4.71</c:v>
                </c:pt>
                <c:pt idx="4" formatCode="0.00">
                  <c:v>5.91</c:v>
                </c:pt>
                <c:pt idx="5" formatCode="0.00">
                  <c:v>5.38</c:v>
                </c:pt>
                <c:pt idx="6" formatCode="0.00">
                  <c:v>5.6</c:v>
                </c:pt>
                <c:pt idx="7" formatCode="0.00">
                  <c:v>6.13</c:v>
                </c:pt>
                <c:pt idx="8" formatCode="0.00">
                  <c:v>5.77</c:v>
                </c:pt>
                <c:pt idx="9" formatCode="0.00">
                  <c:v>6.05</c:v>
                </c:pt>
                <c:pt idx="10" formatCode="0.00">
                  <c:v>5.48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BA59-431B-A36A-8CFB3420ED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1928464"/>
        <c:axId val="2128513168"/>
      </c:barChart>
      <c:catAx>
        <c:axId val="2131928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8513168"/>
        <c:crosses val="autoZero"/>
        <c:auto val="1"/>
        <c:lblAlgn val="ctr"/>
        <c:lblOffset val="100"/>
        <c:noMultiLvlLbl val="0"/>
      </c:catAx>
      <c:valAx>
        <c:axId val="2128513168"/>
        <c:scaling>
          <c:orientation val="minMax"/>
          <c:max val="7.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192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5889945228193"/>
          <c:y val="0.000327826890131707"/>
          <c:w val="0.673236035263929"/>
          <c:h val="0.0753422059388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30076330163461"/>
          <c:y val="0.217564356319486"/>
          <c:w val="0.946992366983654"/>
          <c:h val="0.5586114020926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0.0"/>
                  <c:y val="0.006802721088435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09E-4410-8CDF-582773900C1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+mj-lt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Manicaland</c:v>
                </c:pt>
                <c:pt idx="3">
                  <c:v>Mash Central</c:v>
                </c:pt>
                <c:pt idx="4">
                  <c:v>Mash East</c:v>
                </c:pt>
                <c:pt idx="5">
                  <c:v>Mash West</c:v>
                </c:pt>
                <c:pt idx="6">
                  <c:v>Mat North </c:v>
                </c:pt>
                <c:pt idx="7">
                  <c:v>Mat South </c:v>
                </c:pt>
                <c:pt idx="8">
                  <c:v>Masvingo</c:v>
                </c:pt>
                <c:pt idx="9">
                  <c:v>Midlands</c:v>
                </c:pt>
                <c:pt idx="10">
                  <c:v>Harare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0.93</c:v>
                </c:pt>
                <c:pt idx="1">
                  <c:v>0.99</c:v>
                </c:pt>
                <c:pt idx="2">
                  <c:v>1.0</c:v>
                </c:pt>
                <c:pt idx="3">
                  <c:v>0.79</c:v>
                </c:pt>
                <c:pt idx="4">
                  <c:v>0.81</c:v>
                </c:pt>
                <c:pt idx="5">
                  <c:v>0.85</c:v>
                </c:pt>
                <c:pt idx="6">
                  <c:v>0.98</c:v>
                </c:pt>
                <c:pt idx="7">
                  <c:v>0.96</c:v>
                </c:pt>
                <c:pt idx="8">
                  <c:v>1.0</c:v>
                </c:pt>
                <c:pt idx="9">
                  <c:v>1.0</c:v>
                </c:pt>
                <c:pt idx="10">
                  <c:v>0.96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09E-4410-8CDF-582773900C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0.003125"/>
                  <c:y val="0.0102040816326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09E-4410-8CDF-582773900C1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00729166666666667"/>
                  <c:y val="-3.1178778142089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09E-4410-8CDF-582773900C1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0114583333333333"/>
                  <c:y val="0.003401360544217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09E-4410-8CDF-582773900C1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00520833333333333"/>
                  <c:y val="-3.1178778142089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09E-4410-8CDF-582773900C1D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00312499999999992"/>
                  <c:y val="0.003401360544217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09E-4410-8CDF-582773900C1D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00729166666666667"/>
                  <c:y val="0.007841836941041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09E-4410-8CDF-582773900C1D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00520833333333333"/>
                  <c:y val="0.01176275541156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009E-4410-8CDF-582773900C1D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.00625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09E-4410-8CDF-582773900C1D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00104166666666667"/>
                  <c:y val="0.003920918470520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009E-4410-8CDF-582773900C1D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0.00520833333333318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009E-4410-8CDF-582773900C1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+mj-lt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Manicaland</c:v>
                </c:pt>
                <c:pt idx="3">
                  <c:v>Mash Central</c:v>
                </c:pt>
                <c:pt idx="4">
                  <c:v>Mash East</c:v>
                </c:pt>
                <c:pt idx="5">
                  <c:v>Mash West</c:v>
                </c:pt>
                <c:pt idx="6">
                  <c:v>Mat North </c:v>
                </c:pt>
                <c:pt idx="7">
                  <c:v>Mat South </c:v>
                </c:pt>
                <c:pt idx="8">
                  <c:v>Masvingo</c:v>
                </c:pt>
                <c:pt idx="9">
                  <c:v>Midlands</c:v>
                </c:pt>
                <c:pt idx="10">
                  <c:v>Harare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0.72</c:v>
                </c:pt>
                <c:pt idx="1">
                  <c:v>0.69</c:v>
                </c:pt>
                <c:pt idx="2">
                  <c:v>0.61</c:v>
                </c:pt>
                <c:pt idx="3">
                  <c:v>0.69</c:v>
                </c:pt>
                <c:pt idx="4">
                  <c:v>0.74</c:v>
                </c:pt>
                <c:pt idx="5">
                  <c:v>0.94</c:v>
                </c:pt>
                <c:pt idx="6">
                  <c:v>0.91</c:v>
                </c:pt>
                <c:pt idx="7">
                  <c:v>0.71</c:v>
                </c:pt>
                <c:pt idx="8">
                  <c:v>0.55</c:v>
                </c:pt>
                <c:pt idx="9">
                  <c:v>0.63</c:v>
                </c:pt>
                <c:pt idx="10">
                  <c:v>0.78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009E-4410-8CDF-582773900C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7963920"/>
        <c:axId val="2121641424"/>
      </c:barChart>
      <c:catAx>
        <c:axId val="2127963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21641424"/>
        <c:crosses val="autoZero"/>
        <c:auto val="1"/>
        <c:lblAlgn val="ctr"/>
        <c:lblOffset val="100"/>
        <c:noMultiLvlLbl val="0"/>
      </c:catAx>
      <c:valAx>
        <c:axId val="2121641424"/>
        <c:scaling>
          <c:orientation val="minMax"/>
          <c:max val="1.0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279639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79771735564304"/>
          <c:y val="0.0"/>
          <c:w val="0.440456528871391"/>
          <c:h val="0.0929109485319247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bg1">
          <a:lumMod val="85000"/>
        </a:schemeClr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684258270756"/>
          <c:y val="0.232423651034638"/>
          <c:w val="0.906835629827921"/>
          <c:h val="0.6361160271581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Econet</c:v>
                </c:pt>
                <c:pt idx="1">
                  <c:v>NetOne</c:v>
                </c:pt>
                <c:pt idx="2">
                  <c:v>Telecel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0.89</c:v>
                </c:pt>
                <c:pt idx="1">
                  <c:v>0.26</c:v>
                </c:pt>
                <c:pt idx="2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97B-46E0-B164-3F0623D8DA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.011514010828609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97B-46E0-B164-3F0623D8DAE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Econet</c:v>
                </c:pt>
                <c:pt idx="1">
                  <c:v>NetOne</c:v>
                </c:pt>
                <c:pt idx="2">
                  <c:v>Telecel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0.88</c:v>
                </c:pt>
                <c:pt idx="1">
                  <c:v>0.36</c:v>
                </c:pt>
                <c:pt idx="2">
                  <c:v>0.13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97B-46E0-B164-3F0623D8D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42756896"/>
        <c:axId val="-2142760096"/>
      </c:barChart>
      <c:catAx>
        <c:axId val="-214275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2760096"/>
        <c:crosses val="autoZero"/>
        <c:auto val="1"/>
        <c:lblAlgn val="ctr"/>
        <c:lblOffset val="100"/>
        <c:noMultiLvlLbl val="0"/>
      </c:catAx>
      <c:valAx>
        <c:axId val="-214276009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275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217671804830734"/>
          <c:y val="0.0122572061773328"/>
          <c:w val="0.941143533717372"/>
          <c:h val="0.1831493505924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684258270756"/>
          <c:y val="0.353186127304448"/>
          <c:w val="0.906835629827921"/>
          <c:h val="0.515353550888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Econet</c:v>
                </c:pt>
                <c:pt idx="1">
                  <c:v>NetOne</c:v>
                </c:pt>
                <c:pt idx="2">
                  <c:v>Telecel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0.83</c:v>
                </c:pt>
                <c:pt idx="1">
                  <c:v>0.12</c:v>
                </c:pt>
                <c:pt idx="2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15B-4B9F-9A07-E2025D259B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.011514010828609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15B-4B9F-9A07-E2025D259BE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Econet</c:v>
                </c:pt>
                <c:pt idx="1">
                  <c:v>NetOne</c:v>
                </c:pt>
                <c:pt idx="2">
                  <c:v>Telecel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0.79</c:v>
                </c:pt>
                <c:pt idx="1">
                  <c:v>0.16</c:v>
                </c:pt>
                <c:pt idx="2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15B-4B9F-9A07-E2025D259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5005936"/>
        <c:axId val="2132528048"/>
      </c:barChart>
      <c:catAx>
        <c:axId val="213500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528048"/>
        <c:crosses val="autoZero"/>
        <c:auto val="1"/>
        <c:lblAlgn val="ctr"/>
        <c:lblOffset val="100"/>
        <c:noMultiLvlLbl val="0"/>
      </c:catAx>
      <c:valAx>
        <c:axId val="2132528048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00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158894452081348"/>
          <c:y val="0.0159674387650944"/>
          <c:w val="0.899038036186111"/>
          <c:h val="0.1794391180046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5640794551635"/>
          <c:y val="0.235717841522276"/>
          <c:w val="0.744359205448365"/>
          <c:h val="0.5439024552675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Econet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0184511405565271"/>
                  <c:y val="0.01278268376213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972-4DFD-A270-1FFCBA4D96FD}"/>
                </c:ext>
                <c:ext xmlns:c15="http://schemas.microsoft.com/office/drawing/2012/chart" uri="{CE6537A1-D6FC-4f65-9D91-7224C49458BB}">
                  <c15:layout>
                    <c:manualLayout>
                      <c:w val="0.212618643013047"/>
                      <c:h val="0.10536195703810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Usage of toll-free services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972-4DFD-A270-1FFCBA4D96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NetOne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972-4DFD-A270-1FFCBA4D96F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Usage of toll-free services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972-4DFD-A270-1FFCBA4D96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Telecel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F972-4DFD-A270-1FFCBA4D96F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Usage of toll-free services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972-4DFD-A270-1FFCBA4D9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8447408"/>
        <c:axId val="2141465936"/>
      </c:barChart>
      <c:catAx>
        <c:axId val="212844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1465936"/>
        <c:crosses val="autoZero"/>
        <c:auto val="1"/>
        <c:lblAlgn val="ctr"/>
        <c:lblOffset val="100"/>
        <c:noMultiLvlLbl val="0"/>
      </c:catAx>
      <c:valAx>
        <c:axId val="2141465936"/>
        <c:scaling>
          <c:orientation val="minMax"/>
          <c:max val="0.5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844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"/>
          <c:y val="0.0122572061773328"/>
          <c:w val="0.999159427714514"/>
          <c:h val="0.09602169587346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268085416375"/>
          <c:y val="0.211933212440915"/>
          <c:w val="0.753192339519316"/>
          <c:h val="0.5871622572807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Econet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Usage of toll-free services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A11-4C1E-A0FB-828FAAA52D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NetOne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Usage of toll-free services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A11-4C1E-A0FB-828FAAA52D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Telecel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Usage of toll-free services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A11-4C1E-A0FB-828FAAA52D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2927584"/>
        <c:axId val="2142500576"/>
      </c:barChart>
      <c:catAx>
        <c:axId val="214292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2500576"/>
        <c:crosses val="autoZero"/>
        <c:auto val="1"/>
        <c:lblAlgn val="ctr"/>
        <c:lblOffset val="100"/>
        <c:noMultiLvlLbl val="0"/>
      </c:catAx>
      <c:valAx>
        <c:axId val="2142500576"/>
        <c:scaling>
          <c:orientation val="minMax"/>
          <c:max val="0.5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292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100652535877696"/>
          <c:y val="0.0122572061773328"/>
          <c:w val="0.968357309959122"/>
          <c:h val="0.09602169587346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86223559030635"/>
          <c:y val="0.170280299367016"/>
          <c:w val="0.906835629827921"/>
          <c:h val="0.4994650641113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Econet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00454429082316252"/>
                  <c:y val="0.00887781298222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E6E-41E4-8C15-63641E3AF05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00681643623474383"/>
                  <c:y val="-0.008877812982228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E6E-41E4-8C15-63641E3AF05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00227214541158125"/>
                  <c:y val="0.00887781298222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E6E-41E4-8C15-63641E3AF05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Call success rate (ability to get your calls through)</c:v>
                </c:pt>
                <c:pt idx="1">
                  <c:v>SMS success of delivery</c:v>
                </c:pt>
                <c:pt idx="2">
                  <c:v>Quality of services that utilize USSD (e.g. mobile money, airtime top-up etc.)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5.39</c:v>
                </c:pt>
                <c:pt idx="1">
                  <c:v>5.52</c:v>
                </c:pt>
                <c:pt idx="2">
                  <c:v>5.18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E6E-41E4-8C15-63641E3AF0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NetOne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00227214541158125"/>
                  <c:y val="-0.0133167194733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E6E-41E4-8C15-63641E3AF05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0"/>
                  <c:y val="0.00887781298222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E6E-41E4-8C15-63641E3AF05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00469761591117235"/>
                  <c:y val="0.0133167194733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E6E-41E4-8C15-63641E3AF05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Call success rate (ability to get your calls through)</c:v>
                </c:pt>
                <c:pt idx="1">
                  <c:v>SMS success of delivery</c:v>
                </c:pt>
                <c:pt idx="2">
                  <c:v>Quality of services that utilize USSD (e.g. mobile money, airtime top-up etc.)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5.59</c:v>
                </c:pt>
                <c:pt idx="1">
                  <c:v>5.47</c:v>
                </c:pt>
                <c:pt idx="2">
                  <c:v>5.43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E6E-41E4-8C15-63641E3AF0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Telecel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0045442908231625"/>
                  <c:y val="0.0133167194733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E6E-41E4-8C15-63641E3AF05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0113607270579063"/>
                  <c:y val="-0.00887781298222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8E6E-41E4-8C15-63641E3AF05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Call success rate (ability to get your calls through)</c:v>
                </c:pt>
                <c:pt idx="1">
                  <c:v>SMS success of delivery</c:v>
                </c:pt>
                <c:pt idx="2">
                  <c:v>Quality of services that utilize USSD (e.g. mobile money, airtime top-up etc.)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5.53</c:v>
                </c:pt>
                <c:pt idx="1">
                  <c:v>5.72</c:v>
                </c:pt>
                <c:pt idx="2">
                  <c:v>5.45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E6E-41E4-8C15-63641E3AF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9511648"/>
        <c:axId val="2139634768"/>
      </c:barChart>
      <c:catAx>
        <c:axId val="213951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9634768"/>
        <c:crosses val="autoZero"/>
        <c:auto val="1"/>
        <c:lblAlgn val="ctr"/>
        <c:lblOffset val="100"/>
        <c:noMultiLvlLbl val="0"/>
      </c:catAx>
      <c:valAx>
        <c:axId val="2139634768"/>
        <c:scaling>
          <c:orientation val="minMax"/>
          <c:max val="7.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951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848161467598402"/>
          <c:y val="0.0122572061773328"/>
          <c:w val="0.777119710396282"/>
          <c:h val="0.09602169587346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54388613080652"/>
          <c:y val="0.179158110703532"/>
          <c:w val="0.906835629827921"/>
          <c:h val="0.4683927139019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Econet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00454429082316252"/>
                  <c:y val="0.00887781298222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E90-4FC3-B68B-876FFB01E9F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00681643623474383"/>
                  <c:y val="-0.008877812982228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E90-4FC3-B68B-876FFB01E9F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00227214541158125"/>
                  <c:y val="0.00887781298222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E90-4FC3-B68B-876FFB01E9F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Call success rate (ability to get your calls through)</c:v>
                </c:pt>
                <c:pt idx="1">
                  <c:v>SMS success of delivery</c:v>
                </c:pt>
                <c:pt idx="2">
                  <c:v>Quality of services that utilize USSD (e.g. mobile money, airtime top-up etc.)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5.92</c:v>
                </c:pt>
                <c:pt idx="1">
                  <c:v>5.94</c:v>
                </c:pt>
                <c:pt idx="2" formatCode="0.00">
                  <c:v>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E90-4FC3-B68B-876FFB01E9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NetOne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00681643623474377"/>
                  <c:y val="0.0133167194733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E90-4FC3-B68B-876FFB01E9F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0"/>
                  <c:y val="0.00887781298222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E90-4FC3-B68B-876FFB01E9F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00469761591117235"/>
                  <c:y val="0.0133167194733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E90-4FC3-B68B-876FFB01E9F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Call success rate (ability to get your calls through)</c:v>
                </c:pt>
                <c:pt idx="1">
                  <c:v>SMS success of delivery</c:v>
                </c:pt>
                <c:pt idx="2">
                  <c:v>Quality of services that utilize USSD (e.g. mobile money, airtime top-up etc.)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6.29</c:v>
                </c:pt>
                <c:pt idx="1">
                  <c:v>6.29</c:v>
                </c:pt>
                <c:pt idx="2">
                  <c:v>6.21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E90-4FC3-B68B-876FFB01E9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Telecel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0045442908231625"/>
                  <c:y val="0.0133167194733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9E90-4FC3-B68B-876FFB01E9F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0113607270579063"/>
                  <c:y val="-0.00887781298222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E90-4FC3-B68B-876FFB01E9F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Call success rate (ability to get your calls through)</c:v>
                </c:pt>
                <c:pt idx="1">
                  <c:v>SMS success of delivery</c:v>
                </c:pt>
                <c:pt idx="2">
                  <c:v>Quality of services that utilize USSD (e.g. mobile money, airtime top-up etc.)</c:v>
                </c:pt>
              </c:strCache>
            </c:strRef>
          </c:cat>
          <c:val>
            <c:numRef>
              <c:f>Sheet1!$D$2:$D$4</c:f>
              <c:numCache>
                <c:formatCode>0.00</c:formatCode>
                <c:ptCount val="3"/>
                <c:pt idx="0" formatCode="General">
                  <c:v>5.29</c:v>
                </c:pt>
                <c:pt idx="1">
                  <c:v>6.0</c:v>
                </c:pt>
                <c:pt idx="2">
                  <c:v>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E90-4FC3-B68B-876FFB01E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8637168"/>
        <c:axId val="2127570176"/>
      </c:barChart>
      <c:catAx>
        <c:axId val="211863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570176"/>
        <c:crosses val="autoZero"/>
        <c:auto val="1"/>
        <c:lblAlgn val="ctr"/>
        <c:lblOffset val="100"/>
        <c:noMultiLvlLbl val="0"/>
      </c:catAx>
      <c:valAx>
        <c:axId val="2127570176"/>
        <c:scaling>
          <c:orientation val="minMax"/>
          <c:max val="7.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863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848161467598402"/>
          <c:y val="0.0122572061773328"/>
          <c:w val="0.777119710396282"/>
          <c:h val="0.09602169587346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62516947328093"/>
          <c:y val="0.204992252557077"/>
          <c:w val="0.941263740059377"/>
          <c:h val="0.5230432399496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Mat South </c:v>
                </c:pt>
                <c:pt idx="3">
                  <c:v>Mat North </c:v>
                </c:pt>
                <c:pt idx="4">
                  <c:v>Midlands</c:v>
                </c:pt>
                <c:pt idx="5">
                  <c:v>Harare</c:v>
                </c:pt>
                <c:pt idx="6">
                  <c:v>Manicaland</c:v>
                </c:pt>
                <c:pt idx="7">
                  <c:v>Mash Central</c:v>
                </c:pt>
                <c:pt idx="8">
                  <c:v>Mash East</c:v>
                </c:pt>
                <c:pt idx="9">
                  <c:v>Mash West</c:v>
                </c:pt>
                <c:pt idx="10">
                  <c:v>Masvingo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0.02</c:v>
                </c:pt>
                <c:pt idx="1">
                  <c:v>0.03</c:v>
                </c:pt>
                <c:pt idx="2">
                  <c:v>0.03</c:v>
                </c:pt>
                <c:pt idx="3">
                  <c:v>0.02</c:v>
                </c:pt>
                <c:pt idx="4">
                  <c:v>0.02</c:v>
                </c:pt>
                <c:pt idx="5">
                  <c:v>0.02</c:v>
                </c:pt>
                <c:pt idx="6">
                  <c:v>0.01</c:v>
                </c:pt>
                <c:pt idx="7">
                  <c:v>0.01</c:v>
                </c:pt>
                <c:pt idx="8">
                  <c:v>0.01</c:v>
                </c:pt>
                <c:pt idx="9">
                  <c:v>0.01</c:v>
                </c:pt>
                <c:pt idx="10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E36-4563-98F5-C66AEAEEA9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Mat South </c:v>
                </c:pt>
                <c:pt idx="3">
                  <c:v>Mat North </c:v>
                </c:pt>
                <c:pt idx="4">
                  <c:v>Midlands</c:v>
                </c:pt>
                <c:pt idx="5">
                  <c:v>Harare</c:v>
                </c:pt>
                <c:pt idx="6">
                  <c:v>Manicaland</c:v>
                </c:pt>
                <c:pt idx="7">
                  <c:v>Mash Central</c:v>
                </c:pt>
                <c:pt idx="8">
                  <c:v>Mash East</c:v>
                </c:pt>
                <c:pt idx="9">
                  <c:v>Mash West</c:v>
                </c:pt>
                <c:pt idx="10">
                  <c:v>Masvingo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0.09</c:v>
                </c:pt>
                <c:pt idx="1">
                  <c:v>0.11</c:v>
                </c:pt>
                <c:pt idx="2">
                  <c:v>0.05</c:v>
                </c:pt>
                <c:pt idx="3">
                  <c:v>0.03</c:v>
                </c:pt>
                <c:pt idx="4">
                  <c:v>0.07</c:v>
                </c:pt>
                <c:pt idx="5">
                  <c:v>0.18</c:v>
                </c:pt>
                <c:pt idx="6">
                  <c:v>0.07</c:v>
                </c:pt>
                <c:pt idx="7">
                  <c:v>0.06</c:v>
                </c:pt>
                <c:pt idx="8">
                  <c:v>0.07</c:v>
                </c:pt>
                <c:pt idx="9">
                  <c:v>0.03</c:v>
                </c:pt>
                <c:pt idx="10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E36-4563-98F5-C66AEAEEA9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0015312"/>
        <c:axId val="2140004336"/>
      </c:barChart>
      <c:catAx>
        <c:axId val="214001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0004336"/>
        <c:crosses val="autoZero"/>
        <c:auto val="1"/>
        <c:lblAlgn val="ctr"/>
        <c:lblOffset val="100"/>
        <c:noMultiLvlLbl val="0"/>
      </c:catAx>
      <c:valAx>
        <c:axId val="214000433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0015312"/>
        <c:crosses val="autoZero"/>
        <c:crossBetween val="between"/>
        <c:majorUnit val="0.0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4774662534696"/>
          <c:y val="0.0"/>
          <c:w val="0.566616504988419"/>
          <c:h val="0.08767626257310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13718950553142"/>
          <c:y val="0.235217925008396"/>
          <c:w val="0.936708079865704"/>
          <c:h val="0.5802356191786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Manicaland</c:v>
                </c:pt>
                <c:pt idx="3">
                  <c:v>Mash Central</c:v>
                </c:pt>
                <c:pt idx="4">
                  <c:v>Mash East</c:v>
                </c:pt>
                <c:pt idx="5">
                  <c:v>Mash West</c:v>
                </c:pt>
                <c:pt idx="6">
                  <c:v>Mat North </c:v>
                </c:pt>
                <c:pt idx="7">
                  <c:v>Mat South </c:v>
                </c:pt>
                <c:pt idx="8">
                  <c:v>Masvingo</c:v>
                </c:pt>
                <c:pt idx="9">
                  <c:v>Midlands</c:v>
                </c:pt>
                <c:pt idx="10">
                  <c:v>Harare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0.34</c:v>
                </c:pt>
                <c:pt idx="1">
                  <c:v>0.52</c:v>
                </c:pt>
                <c:pt idx="2">
                  <c:v>0.32</c:v>
                </c:pt>
                <c:pt idx="3">
                  <c:v>0.22</c:v>
                </c:pt>
                <c:pt idx="4">
                  <c:v>0.2</c:v>
                </c:pt>
                <c:pt idx="5">
                  <c:v>0.35</c:v>
                </c:pt>
                <c:pt idx="6">
                  <c:v>0.28</c:v>
                </c:pt>
                <c:pt idx="7">
                  <c:v>0.34</c:v>
                </c:pt>
                <c:pt idx="8">
                  <c:v>0.32</c:v>
                </c:pt>
                <c:pt idx="9">
                  <c:v>0.37</c:v>
                </c:pt>
                <c:pt idx="10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9C-4569-9C48-D78B65F540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Manicaland</c:v>
                </c:pt>
                <c:pt idx="3">
                  <c:v>Mash Central</c:v>
                </c:pt>
                <c:pt idx="4">
                  <c:v>Mash East</c:v>
                </c:pt>
                <c:pt idx="5">
                  <c:v>Mash West</c:v>
                </c:pt>
                <c:pt idx="6">
                  <c:v>Mat North </c:v>
                </c:pt>
                <c:pt idx="7">
                  <c:v>Mat South </c:v>
                </c:pt>
                <c:pt idx="8">
                  <c:v>Masvingo</c:v>
                </c:pt>
                <c:pt idx="9">
                  <c:v>Midlands</c:v>
                </c:pt>
                <c:pt idx="10">
                  <c:v>Harare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0.86</c:v>
                </c:pt>
                <c:pt idx="1">
                  <c:v>0.87</c:v>
                </c:pt>
                <c:pt idx="2">
                  <c:v>1.0</c:v>
                </c:pt>
                <c:pt idx="3">
                  <c:v>0.81</c:v>
                </c:pt>
                <c:pt idx="4">
                  <c:v>0.74</c:v>
                </c:pt>
                <c:pt idx="5">
                  <c:v>0.78</c:v>
                </c:pt>
                <c:pt idx="6">
                  <c:v>0.77</c:v>
                </c:pt>
                <c:pt idx="7">
                  <c:v>0.99</c:v>
                </c:pt>
                <c:pt idx="8">
                  <c:v>0.88</c:v>
                </c:pt>
                <c:pt idx="9">
                  <c:v>0.93</c:v>
                </c:pt>
                <c:pt idx="10">
                  <c:v>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59C-4569-9C48-D78B65F540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4457568"/>
        <c:axId val="2132054848"/>
      </c:barChart>
      <c:catAx>
        <c:axId val="211445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054848"/>
        <c:crosses val="autoZero"/>
        <c:auto val="1"/>
        <c:lblAlgn val="ctr"/>
        <c:lblOffset val="100"/>
        <c:noMultiLvlLbl val="0"/>
      </c:catAx>
      <c:valAx>
        <c:axId val="2132054848"/>
        <c:scaling>
          <c:orientation val="minMax"/>
          <c:max val="1.0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445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0386335094858"/>
          <c:y val="0.0"/>
          <c:w val="0.495481824137564"/>
          <c:h val="0.08002839280031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25204203536501"/>
          <c:y val="0.227453808252315"/>
          <c:w val="0.93747957964635"/>
          <c:h val="0.6320540551479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Econet</c:v>
                </c:pt>
                <c:pt idx="1">
                  <c:v>NetOne</c:v>
                </c:pt>
                <c:pt idx="2">
                  <c:v>Telecel</c:v>
                </c:pt>
                <c:pt idx="3">
                  <c:v>TelOne</c:v>
                </c:pt>
                <c:pt idx="4">
                  <c:v>ZOL</c:v>
                </c:pt>
                <c:pt idx="5">
                  <c:v>Africom</c:v>
                </c:pt>
                <c:pt idx="6">
                  <c:v>Powertel</c:v>
                </c:pt>
                <c:pt idx="7">
                  <c:v>Liquid </c:v>
                </c:pt>
                <c:pt idx="8">
                  <c:v>Dandemutande</c:v>
                </c:pt>
                <c:pt idx="9">
                  <c:v>Telcontract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0.72</c:v>
                </c:pt>
                <c:pt idx="1">
                  <c:v>0.15</c:v>
                </c:pt>
                <c:pt idx="2">
                  <c:v>0.05</c:v>
                </c:pt>
                <c:pt idx="3">
                  <c:v>0.04</c:v>
                </c:pt>
                <c:pt idx="4">
                  <c:v>0.01</c:v>
                </c:pt>
                <c:pt idx="5">
                  <c:v>0.01</c:v>
                </c:pt>
                <c:pt idx="6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DAF-4E36-A841-274F4F982C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7"/>
              <c:layout>
                <c:manualLayout>
                  <c:x val="0.000164435232893744"/>
                  <c:y val="-0.01911067639756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DAF-4E36-A841-274F4F982CB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Econet</c:v>
                </c:pt>
                <c:pt idx="1">
                  <c:v>NetOne</c:v>
                </c:pt>
                <c:pt idx="2">
                  <c:v>Telecel</c:v>
                </c:pt>
                <c:pt idx="3">
                  <c:v>TelOne</c:v>
                </c:pt>
                <c:pt idx="4">
                  <c:v>ZOL</c:v>
                </c:pt>
                <c:pt idx="5">
                  <c:v>Africom</c:v>
                </c:pt>
                <c:pt idx="6">
                  <c:v>Powertel</c:v>
                </c:pt>
                <c:pt idx="7">
                  <c:v>Liquid </c:v>
                </c:pt>
                <c:pt idx="8">
                  <c:v>Dandemutande</c:v>
                </c:pt>
                <c:pt idx="9">
                  <c:v>Telcontract</c:v>
                </c:pt>
              </c:strCache>
            </c:strRef>
          </c:cat>
          <c:val>
            <c:numRef>
              <c:f>Sheet1!$C$2:$C$11</c:f>
              <c:numCache>
                <c:formatCode>0%</c:formatCode>
                <c:ptCount val="10"/>
                <c:pt idx="0">
                  <c:v>0.178343949044586</c:v>
                </c:pt>
                <c:pt idx="1">
                  <c:v>0.0668789808917197</c:v>
                </c:pt>
                <c:pt idx="2">
                  <c:v>0.03</c:v>
                </c:pt>
                <c:pt idx="3">
                  <c:v>0.353503184713376</c:v>
                </c:pt>
                <c:pt idx="4">
                  <c:v>0.089171974522293</c:v>
                </c:pt>
                <c:pt idx="5">
                  <c:v>0.0477707006369427</c:v>
                </c:pt>
                <c:pt idx="6">
                  <c:v>0.0477707006369427</c:v>
                </c:pt>
                <c:pt idx="7">
                  <c:v>0.146496815286624</c:v>
                </c:pt>
                <c:pt idx="8">
                  <c:v>0.03</c:v>
                </c:pt>
                <c:pt idx="9">
                  <c:v>0.00955414012738853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DAF-4E36-A841-274F4F982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9372448"/>
        <c:axId val="2141483728"/>
      </c:barChart>
      <c:catAx>
        <c:axId val="213937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1483728"/>
        <c:crosses val="autoZero"/>
        <c:auto val="1"/>
        <c:lblAlgn val="ctr"/>
        <c:lblOffset val="100"/>
        <c:noMultiLvlLbl val="0"/>
      </c:catAx>
      <c:valAx>
        <c:axId val="2141483728"/>
        <c:scaling>
          <c:orientation val="minMax"/>
          <c:max val="0.8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937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297119273453648"/>
          <c:y val="0.051534407658765"/>
          <c:w val="0.941143533717372"/>
          <c:h val="0.03845027966973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 sz="15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57452512337871"/>
          <c:y val="0.182336522849572"/>
          <c:w val="0.962083443859775"/>
          <c:h val="0.656348644028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National</c:v>
                </c:pt>
                <c:pt idx="1">
                  <c:v>Econet</c:v>
                </c:pt>
                <c:pt idx="2">
                  <c:v>NetOne</c:v>
                </c:pt>
                <c:pt idx="3">
                  <c:v>Telecel</c:v>
                </c:pt>
                <c:pt idx="4">
                  <c:v>TelOne</c:v>
                </c:pt>
                <c:pt idx="5">
                  <c:v>ZOL</c:v>
                </c:pt>
                <c:pt idx="6">
                  <c:v>Powertel</c:v>
                </c:pt>
                <c:pt idx="7">
                  <c:v>Africom</c:v>
                </c:pt>
                <c:pt idx="8">
                  <c:v>Liquid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 formatCode="0.0">
                  <c:v>5.0</c:v>
                </c:pt>
                <c:pt idx="1">
                  <c:v>4.5</c:v>
                </c:pt>
                <c:pt idx="2">
                  <c:v>4.9</c:v>
                </c:pt>
                <c:pt idx="3">
                  <c:v>5.2</c:v>
                </c:pt>
                <c:pt idx="4">
                  <c:v>5.2</c:v>
                </c:pt>
                <c:pt idx="5">
                  <c:v>5.3</c:v>
                </c:pt>
                <c:pt idx="6">
                  <c:v>5.4</c:v>
                </c:pt>
                <c:pt idx="7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654-4CB6-8E05-7DEBBC0C5B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National</c:v>
                </c:pt>
                <c:pt idx="1">
                  <c:v>Econet</c:v>
                </c:pt>
                <c:pt idx="2">
                  <c:v>NetOne</c:v>
                </c:pt>
                <c:pt idx="3">
                  <c:v>Telecel</c:v>
                </c:pt>
                <c:pt idx="4">
                  <c:v>TelOne</c:v>
                </c:pt>
                <c:pt idx="5">
                  <c:v>ZOL</c:v>
                </c:pt>
                <c:pt idx="6">
                  <c:v>Powertel</c:v>
                </c:pt>
                <c:pt idx="7">
                  <c:v>Africom</c:v>
                </c:pt>
                <c:pt idx="8">
                  <c:v>Liquid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 formatCode="0.0">
                  <c:v>5.46</c:v>
                </c:pt>
                <c:pt idx="1">
                  <c:v>4.9</c:v>
                </c:pt>
                <c:pt idx="2">
                  <c:v>5.3</c:v>
                </c:pt>
                <c:pt idx="3" formatCode="0.0">
                  <c:v>6.0</c:v>
                </c:pt>
                <c:pt idx="4">
                  <c:v>5.2</c:v>
                </c:pt>
                <c:pt idx="5">
                  <c:v>5.6</c:v>
                </c:pt>
                <c:pt idx="6">
                  <c:v>5.5</c:v>
                </c:pt>
                <c:pt idx="7">
                  <c:v>5.4</c:v>
                </c:pt>
                <c:pt idx="8">
                  <c:v>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654-4CB6-8E05-7DEBBC0C5B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1863008"/>
        <c:axId val="2141400528"/>
      </c:barChart>
      <c:catAx>
        <c:axId val="214186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1400528"/>
        <c:crosses val="autoZero"/>
        <c:auto val="1"/>
        <c:lblAlgn val="ctr"/>
        <c:lblOffset val="100"/>
        <c:noMultiLvlLbl val="0"/>
      </c:catAx>
      <c:valAx>
        <c:axId val="2141400528"/>
        <c:scaling>
          <c:orientation val="minMax"/>
          <c:min val="0.0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186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9286630210345"/>
          <c:y val="0.00472487791408511"/>
          <c:w val="0.829675294474071"/>
          <c:h val="0.07679839752637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42119244961123"/>
          <c:y val="0.247478199421827"/>
          <c:w val="0.942129617196709"/>
          <c:h val="0.5475240186086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Mash West</c:v>
                </c:pt>
                <c:pt idx="2">
                  <c:v>Harare</c:v>
                </c:pt>
                <c:pt idx="3">
                  <c:v>Mash East</c:v>
                </c:pt>
                <c:pt idx="4">
                  <c:v>Midlands</c:v>
                </c:pt>
                <c:pt idx="5">
                  <c:v>Masvingo</c:v>
                </c:pt>
                <c:pt idx="6">
                  <c:v>Mash Central</c:v>
                </c:pt>
                <c:pt idx="7">
                  <c:v>Manicaland</c:v>
                </c:pt>
                <c:pt idx="8">
                  <c:v>Bulawayo </c:v>
                </c:pt>
                <c:pt idx="9">
                  <c:v>Mat South </c:v>
                </c:pt>
                <c:pt idx="10">
                  <c:v>Mat North 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0.23</c:v>
                </c:pt>
                <c:pt idx="1">
                  <c:v>0.31</c:v>
                </c:pt>
                <c:pt idx="2">
                  <c:v>0.28</c:v>
                </c:pt>
                <c:pt idx="3">
                  <c:v>0.26</c:v>
                </c:pt>
                <c:pt idx="4">
                  <c:v>0.26</c:v>
                </c:pt>
                <c:pt idx="5">
                  <c:v>0.23</c:v>
                </c:pt>
                <c:pt idx="6">
                  <c:v>0.2</c:v>
                </c:pt>
                <c:pt idx="7">
                  <c:v>0.19</c:v>
                </c:pt>
                <c:pt idx="8">
                  <c:v>0.18</c:v>
                </c:pt>
                <c:pt idx="9">
                  <c:v>0.13</c:v>
                </c:pt>
                <c:pt idx="10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18-44D8-8880-BA9A2DC9C5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Mash West</c:v>
                </c:pt>
                <c:pt idx="2">
                  <c:v>Harare</c:v>
                </c:pt>
                <c:pt idx="3">
                  <c:v>Mash East</c:v>
                </c:pt>
                <c:pt idx="4">
                  <c:v>Midlands</c:v>
                </c:pt>
                <c:pt idx="5">
                  <c:v>Masvingo</c:v>
                </c:pt>
                <c:pt idx="6">
                  <c:v>Mash Central</c:v>
                </c:pt>
                <c:pt idx="7">
                  <c:v>Manicaland</c:v>
                </c:pt>
                <c:pt idx="8">
                  <c:v>Bulawayo </c:v>
                </c:pt>
                <c:pt idx="9">
                  <c:v>Mat South </c:v>
                </c:pt>
                <c:pt idx="10">
                  <c:v>Mat North 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0.64</c:v>
                </c:pt>
                <c:pt idx="1">
                  <c:v>0.47</c:v>
                </c:pt>
                <c:pt idx="2">
                  <c:v>0.7</c:v>
                </c:pt>
                <c:pt idx="3">
                  <c:v>0.67</c:v>
                </c:pt>
                <c:pt idx="4">
                  <c:v>0.63</c:v>
                </c:pt>
                <c:pt idx="5">
                  <c:v>0.63</c:v>
                </c:pt>
                <c:pt idx="6">
                  <c:v>0.88</c:v>
                </c:pt>
                <c:pt idx="7">
                  <c:v>0.61</c:v>
                </c:pt>
                <c:pt idx="8">
                  <c:v>0.67</c:v>
                </c:pt>
                <c:pt idx="9">
                  <c:v>0.52</c:v>
                </c:pt>
                <c:pt idx="10">
                  <c:v>0.59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18-44D8-8880-BA9A2DC9C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1814576"/>
        <c:axId val="2128296736"/>
      </c:barChart>
      <c:catAx>
        <c:axId val="212181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8296736"/>
        <c:crosses val="autoZero"/>
        <c:auto val="1"/>
        <c:lblAlgn val="ctr"/>
        <c:lblOffset val="100"/>
        <c:noMultiLvlLbl val="0"/>
      </c:catAx>
      <c:valAx>
        <c:axId val="212829673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181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4176256811425"/>
          <c:y val="0.0593669977955553"/>
          <c:w val="0.453150029456973"/>
          <c:h val="0.06664740646046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74681080528561"/>
          <c:y val="0.217766418458328"/>
          <c:w val="0.942129617196709"/>
          <c:h val="0.6014755786861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Radio</c:v>
                </c:pt>
                <c:pt idx="1">
                  <c:v>TV</c:v>
                </c:pt>
                <c:pt idx="2">
                  <c:v>Word of mouth</c:v>
                </c:pt>
                <c:pt idx="3">
                  <c:v>Newspaper</c:v>
                </c:pt>
                <c:pt idx="4">
                  <c:v>Roadshow</c:v>
                </c:pt>
                <c:pt idx="5">
                  <c:v>Social media</c:v>
                </c:pt>
                <c:pt idx="6">
                  <c:v>Online/Internet</c:v>
                </c:pt>
                <c:pt idx="7">
                  <c:v>School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0.5</c:v>
                </c:pt>
                <c:pt idx="1">
                  <c:v>0.28</c:v>
                </c:pt>
                <c:pt idx="2">
                  <c:v>0.27</c:v>
                </c:pt>
                <c:pt idx="3">
                  <c:v>0.18</c:v>
                </c:pt>
                <c:pt idx="4">
                  <c:v>0.1</c:v>
                </c:pt>
                <c:pt idx="5">
                  <c:v>0.05</c:v>
                </c:pt>
                <c:pt idx="6">
                  <c:v>0.03</c:v>
                </c:pt>
                <c:pt idx="7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6C2-4CE0-B20D-51D720F141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Radio</c:v>
                </c:pt>
                <c:pt idx="1">
                  <c:v>TV</c:v>
                </c:pt>
                <c:pt idx="2">
                  <c:v>Word of mouth</c:v>
                </c:pt>
                <c:pt idx="3">
                  <c:v>Newspaper</c:v>
                </c:pt>
                <c:pt idx="4">
                  <c:v>Roadshow</c:v>
                </c:pt>
                <c:pt idx="5">
                  <c:v>Social media</c:v>
                </c:pt>
                <c:pt idx="6">
                  <c:v>Online/Internet</c:v>
                </c:pt>
                <c:pt idx="7">
                  <c:v>School</c:v>
                </c:pt>
              </c:strCache>
            </c:strRef>
          </c:cat>
          <c:val>
            <c:numRef>
              <c:f>Sheet1!$C$2:$C$9</c:f>
              <c:numCache>
                <c:formatCode>###0%</c:formatCode>
                <c:ptCount val="8"/>
                <c:pt idx="0">
                  <c:v>0.383966244725738</c:v>
                </c:pt>
                <c:pt idx="1">
                  <c:v>0.417721518987342</c:v>
                </c:pt>
                <c:pt idx="2">
                  <c:v>0.147679324894515</c:v>
                </c:pt>
                <c:pt idx="3">
                  <c:v>0.565400843881857</c:v>
                </c:pt>
                <c:pt idx="5">
                  <c:v>0.0970464135021097</c:v>
                </c:pt>
                <c:pt idx="6">
                  <c:v>0.135021097046414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6C2-4CE0-B20D-51D720F141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3187776"/>
        <c:axId val="2143175136"/>
      </c:barChart>
      <c:catAx>
        <c:axId val="214318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3175136"/>
        <c:crosses val="autoZero"/>
        <c:auto val="1"/>
        <c:lblAlgn val="ctr"/>
        <c:lblOffset val="100"/>
        <c:noMultiLvlLbl val="0"/>
      </c:catAx>
      <c:valAx>
        <c:axId val="214317513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318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4390073535036"/>
          <c:y val="0.0182934520202622"/>
          <c:w val="0.602936188073156"/>
          <c:h val="0.1077208540354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74681080528561"/>
          <c:y val="0.258680054815673"/>
          <c:w val="0.942129617196709"/>
          <c:h val="0.5475240186086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Harare</c:v>
                </c:pt>
                <c:pt idx="3">
                  <c:v>Mash Central</c:v>
                </c:pt>
                <c:pt idx="4">
                  <c:v>Mat North </c:v>
                </c:pt>
                <c:pt idx="5">
                  <c:v>Manicaland</c:v>
                </c:pt>
                <c:pt idx="6">
                  <c:v>Mat South </c:v>
                </c:pt>
                <c:pt idx="7">
                  <c:v>Mash West</c:v>
                </c:pt>
                <c:pt idx="8">
                  <c:v>Masvingo</c:v>
                </c:pt>
                <c:pt idx="9">
                  <c:v>Mash East</c:v>
                </c:pt>
                <c:pt idx="10">
                  <c:v>Midlands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0.33</c:v>
                </c:pt>
                <c:pt idx="1">
                  <c:v>0.53</c:v>
                </c:pt>
                <c:pt idx="2">
                  <c:v>0.5</c:v>
                </c:pt>
                <c:pt idx="3">
                  <c:v>0.36</c:v>
                </c:pt>
                <c:pt idx="4">
                  <c:v>0.36</c:v>
                </c:pt>
                <c:pt idx="5">
                  <c:v>0.34</c:v>
                </c:pt>
                <c:pt idx="6">
                  <c:v>0.33</c:v>
                </c:pt>
                <c:pt idx="7">
                  <c:v>0.3</c:v>
                </c:pt>
                <c:pt idx="8">
                  <c:v>0.27</c:v>
                </c:pt>
                <c:pt idx="9">
                  <c:v>0.25</c:v>
                </c:pt>
                <c:pt idx="10">
                  <c:v>0.21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6C6-42A5-BF5E-0288ED5C9D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NATIONAL</c:v>
                </c:pt>
                <c:pt idx="1">
                  <c:v>Bulawayo </c:v>
                </c:pt>
                <c:pt idx="2">
                  <c:v>Harare</c:v>
                </c:pt>
                <c:pt idx="3">
                  <c:v>Mash Central</c:v>
                </c:pt>
                <c:pt idx="4">
                  <c:v>Mat North </c:v>
                </c:pt>
                <c:pt idx="5">
                  <c:v>Manicaland</c:v>
                </c:pt>
                <c:pt idx="6">
                  <c:v>Mat South </c:v>
                </c:pt>
                <c:pt idx="7">
                  <c:v>Mash West</c:v>
                </c:pt>
                <c:pt idx="8">
                  <c:v>Masvingo</c:v>
                </c:pt>
                <c:pt idx="9">
                  <c:v>Mash East</c:v>
                </c:pt>
                <c:pt idx="10">
                  <c:v>Midlands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0.49</c:v>
                </c:pt>
                <c:pt idx="1">
                  <c:v>0.68</c:v>
                </c:pt>
                <c:pt idx="2">
                  <c:v>0.39</c:v>
                </c:pt>
                <c:pt idx="3">
                  <c:v>0.57</c:v>
                </c:pt>
                <c:pt idx="4">
                  <c:v>0.46</c:v>
                </c:pt>
                <c:pt idx="5">
                  <c:v>0.65</c:v>
                </c:pt>
                <c:pt idx="6">
                  <c:v>0.64</c:v>
                </c:pt>
                <c:pt idx="7">
                  <c:v>0.6</c:v>
                </c:pt>
                <c:pt idx="8">
                  <c:v>0.32</c:v>
                </c:pt>
                <c:pt idx="9">
                  <c:v>0.28</c:v>
                </c:pt>
                <c:pt idx="10">
                  <c:v>0.29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6C6-42A5-BF5E-0288ED5C9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7982096"/>
        <c:axId val="2127985360"/>
      </c:barChart>
      <c:catAx>
        <c:axId val="212798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985360"/>
        <c:crosses val="autoZero"/>
        <c:auto val="1"/>
        <c:lblAlgn val="ctr"/>
        <c:lblOffset val="100"/>
        <c:noMultiLvlLbl val="0"/>
      </c:catAx>
      <c:valAx>
        <c:axId val="2127985360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98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1530040320229"/>
          <c:y val="0.0939667802054323"/>
          <c:w val="0.453150029456973"/>
          <c:h val="0.06664740646046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98702596883036"/>
          <c:y val="0.205611821359737"/>
          <c:w val="0.942129617196709"/>
          <c:h val="0.5529411647779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Licensing and regulation</c:v>
                </c:pt>
                <c:pt idx="1">
                  <c:v>Monitor tariffs charged by operators</c:v>
                </c:pt>
                <c:pt idx="2">
                  <c:v>Provision of telecommunication, postal/courier services </c:v>
                </c:pt>
                <c:pt idx="3">
                  <c:v>Promoting interests of consumers</c:v>
                </c:pt>
                <c:pt idx="4">
                  <c:v>Maintain and promote effective competition</c:v>
                </c:pt>
                <c:pt idx="5">
                  <c:v>Promote expansion of postal/courier and telecoms services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0.63</c:v>
                </c:pt>
                <c:pt idx="1">
                  <c:v>0.37</c:v>
                </c:pt>
                <c:pt idx="2">
                  <c:v>0.33</c:v>
                </c:pt>
                <c:pt idx="3">
                  <c:v>0.27</c:v>
                </c:pt>
                <c:pt idx="4">
                  <c:v>0.15</c:v>
                </c:pt>
                <c:pt idx="5">
                  <c:v>0.09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653-4F83-B95C-4E24B0FB53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Licensing and regulation</c:v>
                </c:pt>
                <c:pt idx="1">
                  <c:v>Monitor tariffs charged by operators</c:v>
                </c:pt>
                <c:pt idx="2">
                  <c:v>Provision of telecommunication, postal/courier services </c:v>
                </c:pt>
                <c:pt idx="3">
                  <c:v>Promoting interests of consumers</c:v>
                </c:pt>
                <c:pt idx="4">
                  <c:v>Maintain and promote effective competition</c:v>
                </c:pt>
                <c:pt idx="5">
                  <c:v>Promote expansion of postal/courier and telecoms services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0.72</c:v>
                </c:pt>
                <c:pt idx="1">
                  <c:v>0.36</c:v>
                </c:pt>
                <c:pt idx="2">
                  <c:v>0.29</c:v>
                </c:pt>
                <c:pt idx="3">
                  <c:v>0.26</c:v>
                </c:pt>
                <c:pt idx="4">
                  <c:v>0.23</c:v>
                </c:pt>
                <c:pt idx="5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653-4F83-B95C-4E24B0FB53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7965536"/>
        <c:axId val="2128284832"/>
      </c:barChart>
      <c:catAx>
        <c:axId val="212796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8284832"/>
        <c:crosses val="autoZero"/>
        <c:auto val="1"/>
        <c:lblAlgn val="ctr"/>
        <c:lblOffset val="100"/>
        <c:noMultiLvlLbl val="0"/>
      </c:catAx>
      <c:valAx>
        <c:axId val="212828483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96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7592503376513"/>
          <c:y val="0.0697527012928091"/>
          <c:w val="0.453150029456973"/>
          <c:h val="0.06664740646046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6721023103248"/>
          <c:y val="0.0"/>
          <c:w val="0.499294784636894"/>
          <c:h val="0.91390273024296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Household Consumers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.0"/>
                  <c:y val="0.009482822775002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Fairness in licensing of mobile/fixed telephone services</c:v>
                </c:pt>
                <c:pt idx="1">
                  <c:v>Fairness in licensing of internet/data service providers</c:v>
                </c:pt>
                <c:pt idx="2">
                  <c:v>Fairness in licensing of courier and postal service providers</c:v>
                </c:pt>
                <c:pt idx="3">
                  <c:v>Effectiveness in its overall regulatory role</c:v>
                </c:pt>
                <c:pt idx="4">
                  <c:v>Effectiveness in regulating prices</c:v>
                </c:pt>
                <c:pt idx="5">
                  <c:v>Effectiveness in engaging consumers in policy discussions</c:v>
                </c:pt>
                <c:pt idx="6">
                  <c:v>Effectiveness in promoting consumer satisfaction</c:v>
                </c:pt>
                <c:pt idx="7">
                  <c:v>Effectiveness in creating a conducive environment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4.46</c:v>
                </c:pt>
                <c:pt idx="1">
                  <c:v>4.42</c:v>
                </c:pt>
                <c:pt idx="2">
                  <c:v>4.619999999999999</c:v>
                </c:pt>
                <c:pt idx="3">
                  <c:v>4.609999999999999</c:v>
                </c:pt>
                <c:pt idx="4">
                  <c:v>4.23</c:v>
                </c:pt>
                <c:pt idx="5">
                  <c:v>4.02</c:v>
                </c:pt>
                <c:pt idx="6">
                  <c:v>4.41</c:v>
                </c:pt>
                <c:pt idx="7">
                  <c:v>4.46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14-4953-A17F-2BC236CA37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Corporate Consumers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00209885300162421"/>
                  <c:y val="-0.006321881850001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00209885300162421"/>
                  <c:y val="-0.00632188185000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00419770600324843"/>
                  <c:y val="-0.01580470462500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00104942650081226"/>
                  <c:y val="-0.01264376370000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0"/>
                  <c:y val="-0.0189656455500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00209885300162421"/>
                  <c:y val="-0.009482822775002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0"/>
                  <c:y val="-0.02844846832500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0.00419770600324843"/>
                  <c:y val="-0.01264376370000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Fairness in licensing of mobile/fixed telephone services</c:v>
                </c:pt>
                <c:pt idx="1">
                  <c:v>Fairness in licensing of internet/data service providers</c:v>
                </c:pt>
                <c:pt idx="2">
                  <c:v>Fairness in licensing of courier and postal service providers</c:v>
                </c:pt>
                <c:pt idx="3">
                  <c:v>Effectiveness in its overall regulatory role</c:v>
                </c:pt>
                <c:pt idx="4">
                  <c:v>Effectiveness in regulating prices</c:v>
                </c:pt>
                <c:pt idx="5">
                  <c:v>Effectiveness in engaging consumers in policy discussions</c:v>
                </c:pt>
                <c:pt idx="6">
                  <c:v>Effectiveness in promoting consumer satisfaction</c:v>
                </c:pt>
                <c:pt idx="7">
                  <c:v>Effectiveness in creating a conducive environment</c:v>
                </c:pt>
              </c:strCache>
            </c:strRef>
          </c:cat>
          <c:val>
            <c:numRef>
              <c:f>Sheet1!$C$2:$C$9</c:f>
              <c:numCache>
                <c:formatCode>0.00</c:formatCode>
                <c:ptCount val="8"/>
                <c:pt idx="0">
                  <c:v>4.086538461538462</c:v>
                </c:pt>
                <c:pt idx="1">
                  <c:v>4.339805825242719</c:v>
                </c:pt>
                <c:pt idx="2">
                  <c:v>4.520408163265306</c:v>
                </c:pt>
                <c:pt idx="3">
                  <c:v>4.186915887850466</c:v>
                </c:pt>
                <c:pt idx="4">
                  <c:v>3.909090909090909</c:v>
                </c:pt>
                <c:pt idx="5">
                  <c:v>3.909090909090909</c:v>
                </c:pt>
                <c:pt idx="6">
                  <c:v>3.971428571428571</c:v>
                </c:pt>
                <c:pt idx="7">
                  <c:v>4.207207207207206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514-4953-A17F-2BC236CA37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-2142765568"/>
        <c:axId val="-2142777536"/>
      </c:barChart>
      <c:catAx>
        <c:axId val="-2142765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2777536"/>
        <c:crosses val="autoZero"/>
        <c:auto val="1"/>
        <c:lblAlgn val="ctr"/>
        <c:lblOffset val="100"/>
        <c:noMultiLvlLbl val="0"/>
      </c:catAx>
      <c:valAx>
        <c:axId val="-2142777536"/>
        <c:scaling>
          <c:orientation val="minMax"/>
          <c:max val="6.0"/>
          <c:min val="0.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276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05634230408447"/>
          <c:y val="0.241372684641884"/>
          <c:w val="0.194176475711115"/>
          <c:h val="0.186674027921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175587153656"/>
          <c:y val="0.140007243926563"/>
          <c:w val="0.81006887707069"/>
          <c:h val="0.5078033679192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C70-403F-9DE3-D7AFF880B9B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Econet</c:v>
                </c:pt>
                <c:pt idx="1">
                  <c:v>Netone</c:v>
                </c:pt>
                <c:pt idx="2">
                  <c:v>Telecel</c:v>
                </c:pt>
                <c:pt idx="3">
                  <c:v>TelOne</c:v>
                </c:pt>
              </c:strCache>
            </c:strRef>
          </c:cat>
          <c:val>
            <c:numRef>
              <c:f>Sheet1!$B$2:$B$5</c:f>
              <c:numCache>
                <c:formatCode>###0.00</c:formatCode>
                <c:ptCount val="4"/>
                <c:pt idx="0">
                  <c:v>7.4</c:v>
                </c:pt>
                <c:pt idx="1">
                  <c:v>5.6</c:v>
                </c:pt>
                <c:pt idx="2">
                  <c:v>5.1</c:v>
                </c:pt>
                <c:pt idx="3" formatCode="General">
                  <c:v>5.53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C70-403F-9DE3-D7AFF880B9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-2143161824"/>
        <c:axId val="-2142775712"/>
      </c:barChart>
      <c:catAx>
        <c:axId val="-214316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2775712"/>
        <c:crosses val="autoZero"/>
        <c:auto val="1"/>
        <c:lblAlgn val="ctr"/>
        <c:lblOffset val="100"/>
        <c:noMultiLvlLbl val="0"/>
      </c:catAx>
      <c:valAx>
        <c:axId val="-2142775712"/>
        <c:scaling>
          <c:orientation val="minMax"/>
        </c:scaling>
        <c:delete val="0"/>
        <c:axPos val="l"/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3161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bg1">
          <a:lumMod val="85000"/>
        </a:schemeClr>
      </a:solidFill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13285275353475"/>
          <c:y val="0.0461384868727739"/>
          <c:w val="0.938671472464653"/>
          <c:h val="0.5949434526246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Liquid Telecoms</c:v>
                </c:pt>
                <c:pt idx="1">
                  <c:v>ZOL</c:v>
                </c:pt>
                <c:pt idx="2">
                  <c:v>Econet</c:v>
                </c:pt>
                <c:pt idx="3">
                  <c:v>TelOne</c:v>
                </c:pt>
                <c:pt idx="4">
                  <c:v>Dandemutande</c:v>
                </c:pt>
                <c:pt idx="5">
                  <c:v>Netone</c:v>
                </c:pt>
                <c:pt idx="6">
                  <c:v>Africom</c:v>
                </c:pt>
                <c:pt idx="7">
                  <c:v>Telecel</c:v>
                </c:pt>
                <c:pt idx="8">
                  <c:v>Powertel</c:v>
                </c:pt>
              </c:strCache>
            </c:strRef>
          </c:cat>
          <c:val>
            <c:numRef>
              <c:f>Sheet1!$B$2:$B$10</c:f>
              <c:numCache>
                <c:formatCode>###0.00</c:formatCode>
                <c:ptCount val="9"/>
                <c:pt idx="0">
                  <c:v>8.555555555555557</c:v>
                </c:pt>
                <c:pt idx="1">
                  <c:v>8.210526315789474</c:v>
                </c:pt>
                <c:pt idx="2">
                  <c:v>7.63157894736842</c:v>
                </c:pt>
                <c:pt idx="3">
                  <c:v>6.35</c:v>
                </c:pt>
                <c:pt idx="4">
                  <c:v>6.0</c:v>
                </c:pt>
                <c:pt idx="5">
                  <c:v>5.76470588235294</c:v>
                </c:pt>
                <c:pt idx="6">
                  <c:v>5.312499999999999</c:v>
                </c:pt>
                <c:pt idx="7">
                  <c:v>5.294117647058822</c:v>
                </c:pt>
                <c:pt idx="8">
                  <c:v>5.117647058823529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BE-495A-BEB6-2D23360FD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143011936"/>
        <c:axId val="2142999584"/>
      </c:barChart>
      <c:catAx>
        <c:axId val="214301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2999584"/>
        <c:crosses val="autoZero"/>
        <c:auto val="1"/>
        <c:lblAlgn val="ctr"/>
        <c:lblOffset val="100"/>
        <c:noMultiLvlLbl val="0"/>
      </c:catAx>
      <c:valAx>
        <c:axId val="2142999584"/>
        <c:scaling>
          <c:orientation val="minMax"/>
          <c:max val="10.0"/>
        </c:scaling>
        <c:delete val="0"/>
        <c:axPos val="l"/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3011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bg1">
          <a:lumMod val="85000"/>
        </a:schemeClr>
      </a:solidFill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Z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67134114601244"/>
          <c:y val="0.0446387773895805"/>
          <c:w val="0.923902939274966"/>
          <c:h val="0.7337025535285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ED5-4623-AF46-47B36212D0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DHL</c:v>
                </c:pt>
                <c:pt idx="1">
                  <c:v>Fedex</c:v>
                </c:pt>
                <c:pt idx="2">
                  <c:v>Swift/Unifreight</c:v>
                </c:pt>
                <c:pt idx="3">
                  <c:v>Courier Connect</c:v>
                </c:pt>
                <c:pt idx="4">
                  <c:v>Overnight Express</c:v>
                </c:pt>
                <c:pt idx="5">
                  <c:v>Skynet</c:v>
                </c:pt>
                <c:pt idx="6">
                  <c:v>ZIMPOST</c:v>
                </c:pt>
              </c:strCache>
            </c:strRef>
          </c:cat>
          <c:val>
            <c:numRef>
              <c:f>Sheet1!$B$2:$B$8</c:f>
              <c:numCache>
                <c:formatCode>###0.00</c:formatCode>
                <c:ptCount val="7"/>
                <c:pt idx="0">
                  <c:v>8.736842105263156</c:v>
                </c:pt>
                <c:pt idx="1">
                  <c:v>7.941176470588236</c:v>
                </c:pt>
                <c:pt idx="2">
                  <c:v>6.64705882352941</c:v>
                </c:pt>
                <c:pt idx="3">
                  <c:v>6.294117647058822</c:v>
                </c:pt>
                <c:pt idx="4">
                  <c:v>5.933333333333335</c:v>
                </c:pt>
                <c:pt idx="5">
                  <c:v>5.166666666666667</c:v>
                </c:pt>
                <c:pt idx="6">
                  <c:v>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ED5-4623-AF46-47B36212D0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142950768"/>
        <c:axId val="2142954064"/>
      </c:barChart>
      <c:catAx>
        <c:axId val="214295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2954064"/>
        <c:crosses val="autoZero"/>
        <c:auto val="1"/>
        <c:lblAlgn val="ctr"/>
        <c:lblOffset val="100"/>
        <c:noMultiLvlLbl val="0"/>
      </c:catAx>
      <c:valAx>
        <c:axId val="2142954064"/>
        <c:scaling>
          <c:orientation val="minMax"/>
        </c:scaling>
        <c:delete val="0"/>
        <c:axPos val="l"/>
        <c:numFmt formatCode="#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295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bg1">
          <a:lumMod val="85000"/>
        </a:schemeClr>
      </a:solidFill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B8273C-65AD-479B-AB2B-6A4B01A0BFF0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30D04E-7A30-4298-9D1F-88F37E8750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582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354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107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921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462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320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581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42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413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985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810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753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759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417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342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486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976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568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B49A3-CF8E-496B-AA6E-ADB2C02475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1319-D8BB-4863-94C3-56DFFC720B8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928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B49A3-CF8E-496B-AA6E-ADB2C02475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1319-D8BB-4863-94C3-56DFFC720B8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26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B49A3-CF8E-496B-AA6E-ADB2C02475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1319-D8BB-4863-94C3-56DFFC720B8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710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B49A3-CF8E-496B-AA6E-ADB2C02475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1319-D8BB-4863-94C3-56DFFC720B8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2984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B49A3-CF8E-496B-AA6E-ADB2C02475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1319-D8BB-4863-94C3-56DFFC720B8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2834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B49A3-CF8E-496B-AA6E-ADB2C02475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1319-D8BB-4863-94C3-56DFFC720B8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763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B49A3-CF8E-496B-AA6E-ADB2C02475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1319-D8BB-4863-94C3-56DFFC720B8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3218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B49A3-CF8E-496B-AA6E-ADB2C02475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1319-D8BB-4863-94C3-56DFFC720B8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177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B49A3-CF8E-496B-AA6E-ADB2C02475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1319-D8BB-4863-94C3-56DFFC720B8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9342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B49A3-CF8E-496B-AA6E-ADB2C02475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1319-D8BB-4863-94C3-56DFFC720B8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4889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B49A3-CF8E-496B-AA6E-ADB2C02475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1319-D8BB-4863-94C3-56DFFC720B8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3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13" Type="http://schemas.openxmlformats.org/officeDocument/2006/relationships/image" Target="../media/image2.png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5074692-0DCB-457B-88DA-2DC17635A0E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83BC528-041A-4DAB-93F7-0711A670A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858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B49A3-CF8E-496B-AA6E-ADB2C024759F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C1319-D8BB-4863-94C3-56DFFC720B8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900" y="-17340"/>
            <a:ext cx="1181100" cy="8218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37900" y="6169026"/>
            <a:ext cx="1079500" cy="65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1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Relationship Id="rId3" Type="http://schemas.openxmlformats.org/officeDocument/2006/relationships/chart" Target="../charts/char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Relationship Id="rId3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2.xml"/><Relationship Id="rId3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3.xml"/><Relationship Id="rId3" Type="http://schemas.openxmlformats.org/officeDocument/2006/relationships/chart" Target="../charts/char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358" y="2964815"/>
            <a:ext cx="12089642" cy="2830678"/>
          </a:xfrm>
        </p:spPr>
        <p:txBody>
          <a:bodyPr anchor="ctr">
            <a:normAutofit/>
          </a:bodyPr>
          <a:lstStyle/>
          <a:p>
            <a:r>
              <a:rPr lang="en-GB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POTRAZ 2018 Consumer Satisfaction Survey</a:t>
            </a:r>
            <a: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 Presentation</a:t>
            </a:r>
            <a:br>
              <a:rPr lang="en-GB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(04 June 2019)</a:t>
            </a:r>
            <a:endParaRPr lang="en-GB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13" t="7954" r="14530" b="5113"/>
          <a:stretch/>
        </p:blipFill>
        <p:spPr>
          <a:xfrm>
            <a:off x="4332454" y="0"/>
            <a:ext cx="3629450" cy="25248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587884" y="13648"/>
            <a:ext cx="1604116" cy="12624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62547" y="5595582"/>
            <a:ext cx="1604116" cy="12624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1113" y="6016478"/>
            <a:ext cx="1778196" cy="72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7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566" y="927535"/>
            <a:ext cx="11298724" cy="706964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GB" sz="4400" b="1" dirty="0"/>
              <a:t>1</a:t>
            </a:r>
            <a:r>
              <a:rPr lang="en-GB" sz="4400" b="1" dirty="0" smtClean="0"/>
              <a:t>.0: Research Background &amp; Objectives</a:t>
            </a:r>
            <a:endParaRPr lang="en-GB" sz="4400" b="1" i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637" y="2150578"/>
            <a:ext cx="11475653" cy="470742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ZA" sz="1500" dirty="0">
                <a:solidFill>
                  <a:schemeClr val="tx1"/>
                </a:solidFill>
              </a:rPr>
              <a:t>POTRAZ commissioned </a:t>
            </a:r>
            <a:r>
              <a:rPr lang="en-ZA" sz="1500" dirty="0" err="1">
                <a:solidFill>
                  <a:schemeClr val="tx1"/>
                </a:solidFill>
              </a:rPr>
              <a:t>Topline</a:t>
            </a:r>
            <a:r>
              <a:rPr lang="en-ZA" sz="1500" dirty="0">
                <a:solidFill>
                  <a:schemeClr val="tx1"/>
                </a:solidFill>
              </a:rPr>
              <a:t> Research Solutions (TRS</a:t>
            </a:r>
            <a:r>
              <a:rPr lang="en-ZA" sz="1500" dirty="0" smtClean="0">
                <a:solidFill>
                  <a:schemeClr val="tx1"/>
                </a:solidFill>
              </a:rPr>
              <a:t>) to conduct </a:t>
            </a:r>
            <a:r>
              <a:rPr lang="en-ZA" sz="1500" dirty="0">
                <a:solidFill>
                  <a:schemeClr val="tx1"/>
                </a:solidFill>
              </a:rPr>
              <a:t>a formal Consumer Satisfaction Survey (CSS) to measure </a:t>
            </a:r>
            <a:r>
              <a:rPr lang="en-ZA" sz="1500" dirty="0" smtClean="0">
                <a:solidFill>
                  <a:schemeClr val="tx1"/>
                </a:solidFill>
              </a:rPr>
              <a:t>consumer </a:t>
            </a:r>
            <a:r>
              <a:rPr lang="en-ZA" sz="1500" dirty="0">
                <a:solidFill>
                  <a:schemeClr val="tx1"/>
                </a:solidFill>
              </a:rPr>
              <a:t>satisfaction levels with overall service delivery from their respective postal, telecommunication and courier service providers. </a:t>
            </a:r>
            <a:r>
              <a:rPr lang="en-ZA" sz="1500" dirty="0" smtClean="0">
                <a:solidFill>
                  <a:schemeClr val="tx1"/>
                </a:solidFill>
              </a:rPr>
              <a:t>Below were the key study objectives: </a:t>
            </a:r>
            <a:endParaRPr lang="en-ZA" sz="1500" dirty="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ZA" sz="1500" dirty="0" smtClean="0">
                <a:solidFill>
                  <a:schemeClr val="tx1"/>
                </a:solidFill>
              </a:rPr>
              <a:t>Measure usage of postal, telecoms and courier services;</a:t>
            </a:r>
          </a:p>
          <a:p>
            <a:pPr lvl="0">
              <a:lnSpc>
                <a:spcPct val="150000"/>
              </a:lnSpc>
            </a:pPr>
            <a:r>
              <a:rPr lang="en-ZA" sz="1500" dirty="0" smtClean="0">
                <a:solidFill>
                  <a:schemeClr val="tx1"/>
                </a:solidFill>
              </a:rPr>
              <a:t>Assess </a:t>
            </a:r>
            <a:r>
              <a:rPr lang="en-ZA" sz="1500" dirty="0">
                <a:solidFill>
                  <a:schemeClr val="tx1"/>
                </a:solidFill>
              </a:rPr>
              <a:t>performance of </a:t>
            </a:r>
            <a:r>
              <a:rPr lang="en-ZA" sz="1500" dirty="0" smtClean="0">
                <a:solidFill>
                  <a:schemeClr val="tx1"/>
                </a:solidFill>
              </a:rPr>
              <a:t>operators on key service parameters;</a:t>
            </a:r>
          </a:p>
          <a:p>
            <a:pPr lvl="0">
              <a:lnSpc>
                <a:spcPct val="150000"/>
              </a:lnSpc>
            </a:pPr>
            <a:r>
              <a:rPr lang="en-US" sz="1500" dirty="0" smtClean="0">
                <a:solidFill>
                  <a:schemeClr val="tx1"/>
                </a:solidFill>
              </a:rPr>
              <a:t>Measure </a:t>
            </a:r>
            <a:r>
              <a:rPr lang="en-US" sz="1500" dirty="0">
                <a:solidFill>
                  <a:schemeClr val="tx1"/>
                </a:solidFill>
              </a:rPr>
              <a:t>overall </a:t>
            </a:r>
            <a:r>
              <a:rPr lang="en-US" sz="1500" dirty="0" smtClean="0">
                <a:solidFill>
                  <a:schemeClr val="tx1"/>
                </a:solidFill>
              </a:rPr>
              <a:t>consumer </a:t>
            </a:r>
            <a:r>
              <a:rPr lang="en-US" sz="1500" dirty="0">
                <a:solidFill>
                  <a:schemeClr val="tx1"/>
                </a:solidFill>
              </a:rPr>
              <a:t>satisfaction rating with operators </a:t>
            </a:r>
            <a:r>
              <a:rPr lang="en-US" sz="1500" i="1" dirty="0" smtClean="0">
                <a:solidFill>
                  <a:schemeClr val="tx1"/>
                </a:solidFill>
              </a:rPr>
              <a:t>(</a:t>
            </a:r>
            <a:r>
              <a:rPr lang="en-US" sz="1500" i="1" dirty="0">
                <a:solidFill>
                  <a:schemeClr val="tx1"/>
                </a:solidFill>
              </a:rPr>
              <a:t>Consumer Satisfaction Index-CSI</a:t>
            </a:r>
            <a:r>
              <a:rPr lang="en-US" sz="1500" i="1" dirty="0" smtClean="0">
                <a:solidFill>
                  <a:schemeClr val="tx1"/>
                </a:solidFill>
              </a:rPr>
              <a:t>)</a:t>
            </a:r>
            <a:r>
              <a:rPr lang="en-US" sz="1500" dirty="0" smtClean="0">
                <a:solidFill>
                  <a:schemeClr val="tx1"/>
                </a:solidFill>
              </a:rPr>
              <a:t>;</a:t>
            </a:r>
            <a:endParaRPr lang="en-GB" sz="1500" dirty="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US" sz="1500" dirty="0" smtClean="0">
                <a:solidFill>
                  <a:schemeClr val="tx1"/>
                </a:solidFill>
              </a:rPr>
              <a:t>Measure </a:t>
            </a:r>
            <a:r>
              <a:rPr lang="en-US" sz="1500" dirty="0">
                <a:solidFill>
                  <a:schemeClr val="tx1"/>
                </a:solidFill>
              </a:rPr>
              <a:t>consumer awareness of POTRAZ as an organization;</a:t>
            </a:r>
            <a:endParaRPr lang="en-GB" sz="1500" dirty="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US" sz="1500" dirty="0">
                <a:solidFill>
                  <a:schemeClr val="tx1"/>
                </a:solidFill>
              </a:rPr>
              <a:t>Establish consumers’ understanding of POTRAZ’s role </a:t>
            </a:r>
            <a:r>
              <a:rPr lang="en-US" sz="1500" dirty="0" smtClean="0">
                <a:solidFill>
                  <a:schemeClr val="tx1"/>
                </a:solidFill>
              </a:rPr>
              <a:t>and</a:t>
            </a:r>
            <a:endParaRPr lang="en-GB" sz="1500" dirty="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US" sz="1500" dirty="0">
                <a:solidFill>
                  <a:schemeClr val="tx1"/>
                </a:solidFill>
              </a:rPr>
              <a:t>Evaluate performance of POTRAZ on consumer expectations (e.g. </a:t>
            </a:r>
            <a:r>
              <a:rPr lang="en-US" sz="1500" dirty="0" smtClean="0">
                <a:solidFill>
                  <a:schemeClr val="tx1"/>
                </a:solidFill>
              </a:rPr>
              <a:t>integrity </a:t>
            </a:r>
            <a:r>
              <a:rPr lang="en-US" sz="1500" dirty="0">
                <a:solidFill>
                  <a:schemeClr val="tx1"/>
                </a:solidFill>
              </a:rPr>
              <a:t>and fairness</a:t>
            </a:r>
            <a:r>
              <a:rPr lang="en-US" sz="1500" dirty="0" smtClean="0">
                <a:solidFill>
                  <a:schemeClr val="tx1"/>
                </a:solidFill>
              </a:rPr>
              <a:t>);</a:t>
            </a:r>
            <a:endParaRPr lang="en-GB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8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639" y="896393"/>
            <a:ext cx="11243257" cy="868011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GB" sz="5400" b="1" dirty="0"/>
              <a:t>2</a:t>
            </a:r>
            <a:r>
              <a:rPr lang="en-GB" sz="5400" b="1" dirty="0" smtClean="0"/>
              <a:t>.0: Research Design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639" y="2160043"/>
            <a:ext cx="11565229" cy="458204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ZA" sz="1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ZA" b="1" dirty="0" smtClean="0">
                <a:solidFill>
                  <a:schemeClr val="tx1"/>
                </a:solidFill>
              </a:rPr>
              <a:t>Fieldwork Period: </a:t>
            </a:r>
            <a:r>
              <a:rPr lang="en-ZA" b="1" dirty="0" smtClean="0">
                <a:solidFill>
                  <a:srgbClr val="00B050"/>
                </a:solidFill>
              </a:rPr>
              <a:t>(August-September).</a:t>
            </a:r>
          </a:p>
          <a:p>
            <a:pPr marL="0" indent="0">
              <a:buNone/>
            </a:pPr>
            <a:endParaRPr lang="en-ZA" sz="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ZA" b="1" dirty="0" smtClean="0">
                <a:solidFill>
                  <a:schemeClr val="tx1"/>
                </a:solidFill>
              </a:rPr>
              <a:t>(</a:t>
            </a:r>
            <a:r>
              <a:rPr lang="en-ZA" b="1" dirty="0" err="1" smtClean="0">
                <a:solidFill>
                  <a:schemeClr val="tx1"/>
                </a:solidFill>
              </a:rPr>
              <a:t>i</a:t>
            </a:r>
            <a:r>
              <a:rPr lang="en-ZA" b="1" dirty="0" smtClean="0">
                <a:solidFill>
                  <a:schemeClr val="tx1"/>
                </a:solidFill>
              </a:rPr>
              <a:t>) Literature </a:t>
            </a:r>
            <a:r>
              <a:rPr lang="en-ZA" b="1" dirty="0">
                <a:solidFill>
                  <a:schemeClr val="tx1"/>
                </a:solidFill>
              </a:rPr>
              <a:t>Review </a:t>
            </a:r>
            <a:endParaRPr lang="en-ZA" b="1" dirty="0" smtClean="0">
              <a:solidFill>
                <a:schemeClr val="tx1"/>
              </a:solidFill>
            </a:endParaRPr>
          </a:p>
          <a:p>
            <a:pPr lvl="1"/>
            <a:r>
              <a:rPr lang="en-ZA" dirty="0" smtClean="0">
                <a:solidFill>
                  <a:schemeClr val="tx1"/>
                </a:solidFill>
              </a:rPr>
              <a:t>Reviewed POTRAZ past reports such as the 2015 Consumer Satisfaction Survey  Report to track progress;</a:t>
            </a:r>
          </a:p>
          <a:p>
            <a:pPr lvl="1"/>
            <a:r>
              <a:rPr lang="en-ZA" dirty="0" smtClean="0">
                <a:solidFill>
                  <a:schemeClr val="tx1"/>
                </a:solidFill>
              </a:rPr>
              <a:t>Reports from regional and international regulators were also reviewed for benchmarking purposes. </a:t>
            </a:r>
          </a:p>
          <a:p>
            <a:pPr marL="0" indent="0">
              <a:buNone/>
            </a:pPr>
            <a:endParaRPr lang="en-ZA" sz="7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ZA" b="1" dirty="0" smtClean="0">
                <a:solidFill>
                  <a:schemeClr val="tx1"/>
                </a:solidFill>
              </a:rPr>
              <a:t>(ii) Qualitative Research</a:t>
            </a:r>
          </a:p>
          <a:p>
            <a:pPr lvl="1"/>
            <a:r>
              <a:rPr lang="en-ZA" dirty="0">
                <a:solidFill>
                  <a:schemeClr val="tx1"/>
                </a:solidFill>
              </a:rPr>
              <a:t>10 </a:t>
            </a:r>
            <a:r>
              <a:rPr lang="en-ZA" dirty="0" smtClean="0">
                <a:solidFill>
                  <a:schemeClr val="tx1"/>
                </a:solidFill>
              </a:rPr>
              <a:t>Focus Group Discussions (FGDs) </a:t>
            </a:r>
            <a:r>
              <a:rPr lang="en-ZA" dirty="0">
                <a:solidFill>
                  <a:schemeClr val="tx1"/>
                </a:solidFill>
              </a:rPr>
              <a:t>with </a:t>
            </a:r>
            <a:r>
              <a:rPr lang="en-ZA" dirty="0" smtClean="0">
                <a:solidFill>
                  <a:schemeClr val="tx1"/>
                </a:solidFill>
              </a:rPr>
              <a:t>household </a:t>
            </a:r>
            <a:r>
              <a:rPr lang="en-ZA" dirty="0">
                <a:solidFill>
                  <a:schemeClr val="tx1"/>
                </a:solidFill>
              </a:rPr>
              <a:t>consumers </a:t>
            </a:r>
            <a:r>
              <a:rPr lang="en-ZA" dirty="0" smtClean="0">
                <a:solidFill>
                  <a:schemeClr val="tx1"/>
                </a:solidFill>
              </a:rPr>
              <a:t>in Harare</a:t>
            </a:r>
            <a:r>
              <a:rPr lang="en-ZA" dirty="0">
                <a:solidFill>
                  <a:schemeClr val="tx1"/>
                </a:solidFill>
              </a:rPr>
              <a:t>, Bulawayo, Gweru, </a:t>
            </a:r>
            <a:r>
              <a:rPr lang="en-ZA" dirty="0" err="1">
                <a:solidFill>
                  <a:schemeClr val="tx1"/>
                </a:solidFill>
              </a:rPr>
              <a:t>Mutare</a:t>
            </a:r>
            <a:r>
              <a:rPr lang="en-ZA" dirty="0">
                <a:solidFill>
                  <a:schemeClr val="tx1"/>
                </a:solidFill>
              </a:rPr>
              <a:t> and </a:t>
            </a:r>
            <a:r>
              <a:rPr lang="en-ZA" dirty="0" err="1" smtClean="0">
                <a:solidFill>
                  <a:schemeClr val="tx1"/>
                </a:solidFill>
              </a:rPr>
              <a:t>Masvingo</a:t>
            </a:r>
            <a:r>
              <a:rPr lang="en-ZA" dirty="0">
                <a:solidFill>
                  <a:schemeClr val="tx1"/>
                </a:solidFill>
              </a:rPr>
              <a:t>.</a:t>
            </a:r>
          </a:p>
          <a:p>
            <a:pPr lvl="1"/>
            <a:r>
              <a:rPr lang="en-ZA" dirty="0" smtClean="0">
                <a:solidFill>
                  <a:schemeClr val="tx1"/>
                </a:solidFill>
              </a:rPr>
              <a:t>18 In-depth </a:t>
            </a:r>
            <a:r>
              <a:rPr lang="en-ZA" dirty="0">
                <a:solidFill>
                  <a:schemeClr val="tx1"/>
                </a:solidFill>
              </a:rPr>
              <a:t>i</a:t>
            </a:r>
            <a:r>
              <a:rPr lang="en-ZA" dirty="0" smtClean="0">
                <a:solidFill>
                  <a:schemeClr val="tx1"/>
                </a:solidFill>
              </a:rPr>
              <a:t>nterviews (IDIs) with stakeholders in the sector – Operators &amp; Consumer protection bodies. </a:t>
            </a:r>
          </a:p>
          <a:p>
            <a:pPr lvl="1"/>
            <a:endParaRPr lang="en-ZA" sz="1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chemeClr val="tx1"/>
                </a:solidFill>
              </a:rPr>
              <a:t>(</a:t>
            </a:r>
            <a:r>
              <a:rPr lang="en-GB" b="1" dirty="0">
                <a:solidFill>
                  <a:schemeClr val="tx1"/>
                </a:solidFill>
              </a:rPr>
              <a:t>iii) Quantitative Research</a:t>
            </a:r>
            <a:endParaRPr lang="en-ZA" sz="1600" dirty="0">
              <a:solidFill>
                <a:schemeClr val="tx1"/>
              </a:solidFill>
            </a:endParaRPr>
          </a:p>
          <a:p>
            <a:pPr lvl="1"/>
            <a:r>
              <a:rPr lang="en-ZA" dirty="0">
                <a:solidFill>
                  <a:schemeClr val="tx1"/>
                </a:solidFill>
              </a:rPr>
              <a:t>A total sample of 4200 was conducted </a:t>
            </a:r>
            <a:r>
              <a:rPr lang="en-ZA" dirty="0" smtClean="0">
                <a:solidFill>
                  <a:schemeClr val="tx1"/>
                </a:solidFill>
              </a:rPr>
              <a:t>with 3 </a:t>
            </a:r>
            <a:r>
              <a:rPr lang="en-ZA" dirty="0">
                <a:solidFill>
                  <a:schemeClr val="tx1"/>
                </a:solidFill>
              </a:rPr>
              <a:t>800 </a:t>
            </a:r>
            <a:r>
              <a:rPr lang="en-ZA" dirty="0" smtClean="0">
                <a:solidFill>
                  <a:schemeClr val="tx1"/>
                </a:solidFill>
              </a:rPr>
              <a:t>households; 370 corporates &amp; 30 POTRAZ employees</a:t>
            </a:r>
            <a:r>
              <a:rPr lang="en-ZA" i="1" dirty="0" smtClean="0">
                <a:solidFill>
                  <a:schemeClr val="tx1"/>
                </a:solidFill>
              </a:rPr>
              <a:t>.</a:t>
            </a:r>
            <a:r>
              <a:rPr lang="en-ZA" dirty="0" smtClean="0">
                <a:solidFill>
                  <a:schemeClr val="tx1"/>
                </a:solidFill>
              </a:rPr>
              <a:t> </a:t>
            </a:r>
            <a:endParaRPr lang="en-ZA" dirty="0">
              <a:solidFill>
                <a:schemeClr val="tx1"/>
              </a:solidFill>
            </a:endParaRPr>
          </a:p>
          <a:p>
            <a:pPr lvl="1"/>
            <a:r>
              <a:rPr lang="en-ZA" dirty="0">
                <a:solidFill>
                  <a:schemeClr val="tx1"/>
                </a:solidFill>
              </a:rPr>
              <a:t>Online data collection technique called CAPI (Computer Aided Personal Interview) </a:t>
            </a:r>
            <a:r>
              <a:rPr lang="en-GB" dirty="0">
                <a:solidFill>
                  <a:schemeClr val="tx1"/>
                </a:solidFill>
              </a:rPr>
              <a:t>was used.</a:t>
            </a:r>
          </a:p>
          <a:p>
            <a:pPr marL="57150" indent="0">
              <a:buNone/>
            </a:pPr>
            <a:endParaRPr lang="en-Z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8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465" y="909273"/>
            <a:ext cx="11155795" cy="706964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GB" sz="5400" b="1" dirty="0"/>
              <a:t>2</a:t>
            </a:r>
            <a:r>
              <a:rPr lang="en-GB" sz="5400" b="1" dirty="0" smtClean="0"/>
              <a:t>.2: Sampling Procedures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2275954"/>
            <a:ext cx="12011696" cy="4582046"/>
          </a:xfrm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W" sz="1500" b="1" dirty="0" smtClean="0">
                <a:solidFill>
                  <a:schemeClr val="tx1"/>
                </a:solidFill>
              </a:rPr>
              <a:t>(</a:t>
            </a:r>
            <a:r>
              <a:rPr lang="en-ZW" sz="1500" b="1" dirty="0" err="1" smtClean="0">
                <a:solidFill>
                  <a:schemeClr val="tx1"/>
                </a:solidFill>
              </a:rPr>
              <a:t>i</a:t>
            </a:r>
            <a:r>
              <a:rPr lang="en-ZW" sz="1500" b="1" dirty="0" smtClean="0">
                <a:solidFill>
                  <a:schemeClr val="tx1"/>
                </a:solidFill>
              </a:rPr>
              <a:t>) Household Consumers (3 800):</a:t>
            </a:r>
          </a:p>
          <a:p>
            <a:pPr marL="0" indent="0">
              <a:buNone/>
            </a:pPr>
            <a:r>
              <a:rPr lang="en-GB" sz="1500" dirty="0" smtClean="0">
                <a:solidFill>
                  <a:schemeClr val="tx1"/>
                </a:solidFill>
              </a:rPr>
              <a:t>The sample covered all the country’s </a:t>
            </a:r>
            <a:r>
              <a:rPr lang="en-GB" sz="1500" b="1" dirty="0" smtClean="0">
                <a:solidFill>
                  <a:schemeClr val="tx1"/>
                </a:solidFill>
              </a:rPr>
              <a:t>92</a:t>
            </a:r>
            <a:r>
              <a:rPr lang="en-GB" sz="1500" dirty="0" smtClean="0">
                <a:solidFill>
                  <a:schemeClr val="tx1"/>
                </a:solidFill>
              </a:rPr>
              <a:t> census districts where each district was allocated at least 30 interviews. </a:t>
            </a:r>
            <a:endParaRPr lang="en-GB" sz="1500" dirty="0">
              <a:solidFill>
                <a:schemeClr val="tx1"/>
              </a:solidFill>
            </a:endParaRPr>
          </a:p>
          <a:p>
            <a:pPr marL="57150" indent="0">
              <a:buNone/>
            </a:pPr>
            <a:r>
              <a:rPr lang="en-ZW" sz="1700" i="1" u="sng" dirty="0" smtClean="0">
                <a:solidFill>
                  <a:srgbClr val="C00000"/>
                </a:solidFill>
              </a:rPr>
              <a:t>National </a:t>
            </a:r>
            <a:r>
              <a:rPr lang="en-ZW" sz="1700" i="1" dirty="0" smtClean="0">
                <a:solidFill>
                  <a:srgbClr val="C00000"/>
                </a:solidFill>
              </a:rPr>
              <a:t>– </a:t>
            </a:r>
            <a:r>
              <a:rPr lang="en-ZW" sz="1700" i="1" u="sng" dirty="0" smtClean="0">
                <a:solidFill>
                  <a:srgbClr val="C00000"/>
                </a:solidFill>
              </a:rPr>
              <a:t>Province</a:t>
            </a:r>
            <a:r>
              <a:rPr lang="en-ZW" sz="1700" i="1" dirty="0" smtClean="0">
                <a:solidFill>
                  <a:srgbClr val="C00000"/>
                </a:solidFill>
              </a:rPr>
              <a:t> – </a:t>
            </a:r>
            <a:r>
              <a:rPr lang="en-ZW" sz="1700" i="1" u="sng" dirty="0" smtClean="0">
                <a:solidFill>
                  <a:srgbClr val="C00000"/>
                </a:solidFill>
              </a:rPr>
              <a:t>District</a:t>
            </a:r>
            <a:r>
              <a:rPr lang="en-ZW" sz="1700" i="1" dirty="0" smtClean="0">
                <a:solidFill>
                  <a:srgbClr val="C00000"/>
                </a:solidFill>
              </a:rPr>
              <a:t> – </a:t>
            </a:r>
            <a:r>
              <a:rPr lang="en-ZW" sz="1700" i="1" u="sng" dirty="0" smtClean="0">
                <a:solidFill>
                  <a:srgbClr val="C00000"/>
                </a:solidFill>
              </a:rPr>
              <a:t>Enumeration Area </a:t>
            </a:r>
            <a:r>
              <a:rPr lang="en-ZW" sz="1700" i="1" dirty="0" smtClean="0">
                <a:solidFill>
                  <a:srgbClr val="C00000"/>
                </a:solidFill>
              </a:rPr>
              <a:t>– </a:t>
            </a:r>
            <a:r>
              <a:rPr lang="en-ZW" sz="1700" i="1" u="sng" dirty="0" smtClean="0">
                <a:solidFill>
                  <a:srgbClr val="C00000"/>
                </a:solidFill>
              </a:rPr>
              <a:t>Household</a:t>
            </a:r>
            <a:r>
              <a:rPr lang="en-ZW" sz="1700" i="1" dirty="0" smtClean="0">
                <a:solidFill>
                  <a:srgbClr val="C00000"/>
                </a:solidFill>
              </a:rPr>
              <a:t> - </a:t>
            </a:r>
            <a:r>
              <a:rPr lang="en-ZW" sz="1700" i="1" u="sng" dirty="0" smtClean="0">
                <a:solidFill>
                  <a:srgbClr val="C00000"/>
                </a:solidFill>
              </a:rPr>
              <a:t>Participant</a:t>
            </a:r>
          </a:p>
          <a:p>
            <a:pPr lvl="1"/>
            <a:r>
              <a:rPr lang="en-ZW" sz="1500" dirty="0" smtClean="0">
                <a:solidFill>
                  <a:schemeClr val="tx1"/>
                </a:solidFill>
              </a:rPr>
              <a:t>The EAs provided </a:t>
            </a:r>
            <a:r>
              <a:rPr lang="en-ZW" sz="1500" dirty="0">
                <a:solidFill>
                  <a:schemeClr val="tx1"/>
                </a:solidFill>
              </a:rPr>
              <a:t>by ZIMSTAT were primary sampling units (PSUs</a:t>
            </a:r>
            <a:r>
              <a:rPr lang="en-ZW" sz="1500" dirty="0" smtClean="0">
                <a:solidFill>
                  <a:schemeClr val="tx1"/>
                </a:solidFill>
              </a:rPr>
              <a:t>).</a:t>
            </a:r>
            <a:endParaRPr lang="en-GB" sz="1500" dirty="0">
              <a:solidFill>
                <a:schemeClr val="tx1"/>
              </a:solidFill>
            </a:endParaRPr>
          </a:p>
          <a:p>
            <a:pPr lvl="1"/>
            <a:r>
              <a:rPr lang="en-ZW" sz="1500" dirty="0" smtClean="0">
                <a:solidFill>
                  <a:schemeClr val="tx1"/>
                </a:solidFill>
              </a:rPr>
              <a:t>In </a:t>
            </a:r>
            <a:r>
              <a:rPr lang="en-ZW" sz="1500" dirty="0">
                <a:solidFill>
                  <a:schemeClr val="tx1"/>
                </a:solidFill>
              </a:rPr>
              <a:t>the first </a:t>
            </a:r>
            <a:r>
              <a:rPr lang="en-ZW" sz="1500" dirty="0" smtClean="0">
                <a:solidFill>
                  <a:schemeClr val="tx1"/>
                </a:solidFill>
              </a:rPr>
              <a:t>stage EAs were </a:t>
            </a:r>
            <a:r>
              <a:rPr lang="en-ZW" sz="1500" dirty="0">
                <a:solidFill>
                  <a:schemeClr val="tx1"/>
                </a:solidFill>
              </a:rPr>
              <a:t>selected using Probability Proportional to Size (PPS) sampling </a:t>
            </a:r>
            <a:r>
              <a:rPr lang="en-ZW" sz="1500" dirty="0" smtClean="0">
                <a:solidFill>
                  <a:schemeClr val="tx1"/>
                </a:solidFill>
              </a:rPr>
              <a:t>method. </a:t>
            </a:r>
          </a:p>
          <a:p>
            <a:pPr lvl="1"/>
            <a:r>
              <a:rPr lang="en-ZW" sz="1500" dirty="0" smtClean="0">
                <a:solidFill>
                  <a:schemeClr val="tx1"/>
                </a:solidFill>
              </a:rPr>
              <a:t>Second </a:t>
            </a:r>
            <a:r>
              <a:rPr lang="en-ZW" sz="1500" dirty="0">
                <a:solidFill>
                  <a:schemeClr val="tx1"/>
                </a:solidFill>
              </a:rPr>
              <a:t>stage sampling involved </a:t>
            </a:r>
            <a:r>
              <a:rPr lang="en-ZW" sz="1500" dirty="0" smtClean="0">
                <a:solidFill>
                  <a:schemeClr val="tx1"/>
                </a:solidFill>
              </a:rPr>
              <a:t>systematic</a:t>
            </a:r>
            <a:r>
              <a:rPr lang="en-ZW" sz="1500" b="1" dirty="0" smtClean="0">
                <a:solidFill>
                  <a:schemeClr val="tx1"/>
                </a:solidFill>
              </a:rPr>
              <a:t> random </a:t>
            </a:r>
            <a:r>
              <a:rPr lang="en-ZW" sz="1500" dirty="0" smtClean="0">
                <a:solidFill>
                  <a:schemeClr val="tx1"/>
                </a:solidFill>
              </a:rPr>
              <a:t>sampling of properties. </a:t>
            </a:r>
          </a:p>
          <a:p>
            <a:pPr lvl="1"/>
            <a:r>
              <a:rPr lang="en-ZW" sz="1500" dirty="0" smtClean="0">
                <a:solidFill>
                  <a:schemeClr val="tx1"/>
                </a:solidFill>
              </a:rPr>
              <a:t>Random </a:t>
            </a:r>
            <a:r>
              <a:rPr lang="en-ZW" sz="1500" dirty="0">
                <a:solidFill>
                  <a:schemeClr val="tx1"/>
                </a:solidFill>
              </a:rPr>
              <a:t>method </a:t>
            </a:r>
            <a:r>
              <a:rPr lang="en-ZW" sz="1500" dirty="0" smtClean="0">
                <a:solidFill>
                  <a:schemeClr val="tx1"/>
                </a:solidFill>
              </a:rPr>
              <a:t>KISH GRID was </a:t>
            </a:r>
            <a:r>
              <a:rPr lang="en-ZW" sz="1500" dirty="0">
                <a:solidFill>
                  <a:schemeClr val="tx1"/>
                </a:solidFill>
              </a:rPr>
              <a:t>then used </a:t>
            </a:r>
            <a:r>
              <a:rPr lang="en-ZW" sz="1500" dirty="0" smtClean="0">
                <a:solidFill>
                  <a:schemeClr val="tx1"/>
                </a:solidFill>
              </a:rPr>
              <a:t>in the </a:t>
            </a:r>
            <a:r>
              <a:rPr lang="en-ZW" sz="1500" dirty="0">
                <a:solidFill>
                  <a:schemeClr val="tx1"/>
                </a:solidFill>
              </a:rPr>
              <a:t>third stage </a:t>
            </a:r>
            <a:r>
              <a:rPr lang="en-ZW" sz="1500" dirty="0" smtClean="0">
                <a:solidFill>
                  <a:schemeClr val="tx1"/>
                </a:solidFill>
              </a:rPr>
              <a:t>to </a:t>
            </a:r>
            <a:r>
              <a:rPr lang="en-ZW" sz="1500" dirty="0">
                <a:solidFill>
                  <a:schemeClr val="tx1"/>
                </a:solidFill>
              </a:rPr>
              <a:t>select 10 households </a:t>
            </a:r>
            <a:r>
              <a:rPr lang="en-ZW" sz="1500" dirty="0" smtClean="0">
                <a:solidFill>
                  <a:schemeClr val="tx1"/>
                </a:solidFill>
              </a:rPr>
              <a:t>and participants in </a:t>
            </a:r>
            <a:r>
              <a:rPr lang="en-ZW" sz="1500" dirty="0">
                <a:solidFill>
                  <a:schemeClr val="tx1"/>
                </a:solidFill>
              </a:rPr>
              <a:t>each selected EA</a:t>
            </a:r>
            <a:r>
              <a:rPr lang="en-ZW" sz="1500" dirty="0" smtClean="0">
                <a:solidFill>
                  <a:schemeClr val="tx1"/>
                </a:solidFill>
              </a:rPr>
              <a:t>.</a:t>
            </a:r>
          </a:p>
          <a:p>
            <a:pPr lvl="1"/>
            <a:endParaRPr lang="en-GB" sz="1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ZW" sz="1500" b="1" dirty="0" smtClean="0">
                <a:solidFill>
                  <a:schemeClr val="tx1"/>
                </a:solidFill>
              </a:rPr>
              <a:t>(ii) Corporate Consumers (370):</a:t>
            </a:r>
            <a:endParaRPr lang="en-GB" sz="1500" dirty="0">
              <a:solidFill>
                <a:schemeClr val="tx1"/>
              </a:solidFill>
            </a:endParaRPr>
          </a:p>
          <a:p>
            <a:pPr lvl="1"/>
            <a:r>
              <a:rPr lang="en-US" sz="1500" dirty="0" smtClean="0">
                <a:solidFill>
                  <a:schemeClr val="tx1"/>
                </a:solidFill>
              </a:rPr>
              <a:t>Sampled from </a:t>
            </a:r>
            <a:r>
              <a:rPr lang="en-US" sz="1500" dirty="0">
                <a:solidFill>
                  <a:schemeClr val="tx1"/>
                </a:solidFill>
              </a:rPr>
              <a:t>public and private organizations from across all sectors. </a:t>
            </a:r>
            <a:endParaRPr lang="en-US" sz="1500" dirty="0" smtClean="0">
              <a:solidFill>
                <a:schemeClr val="tx1"/>
              </a:solidFill>
            </a:endParaRPr>
          </a:p>
          <a:p>
            <a:pPr lvl="1"/>
            <a:r>
              <a:rPr lang="en-GB" sz="1500" dirty="0" smtClean="0">
                <a:solidFill>
                  <a:schemeClr val="tx1"/>
                </a:solidFill>
              </a:rPr>
              <a:t>Estimate population of businesses from ZSE listed companies and </a:t>
            </a:r>
            <a:r>
              <a:rPr lang="en-GB" sz="1500" dirty="0" err="1" smtClean="0">
                <a:solidFill>
                  <a:schemeClr val="tx1"/>
                </a:solidFill>
              </a:rPr>
              <a:t>FinScope</a:t>
            </a:r>
            <a:r>
              <a:rPr lang="en-GB" sz="1500" dirty="0" smtClean="0">
                <a:solidFill>
                  <a:schemeClr val="tx1"/>
                </a:solidFill>
              </a:rPr>
              <a:t> SMEs Survey were used as sampling frames.</a:t>
            </a:r>
            <a:endParaRPr lang="en-GB" sz="1500" dirty="0">
              <a:solidFill>
                <a:schemeClr val="tx1"/>
              </a:solidFill>
            </a:endParaRPr>
          </a:p>
          <a:p>
            <a:pPr lvl="1"/>
            <a:r>
              <a:rPr lang="en-US" sz="1500" dirty="0">
                <a:solidFill>
                  <a:schemeClr val="tx1"/>
                </a:solidFill>
              </a:rPr>
              <a:t>P</a:t>
            </a:r>
            <a:r>
              <a:rPr lang="en-US" sz="1500" dirty="0" smtClean="0">
                <a:solidFill>
                  <a:schemeClr val="tx1"/>
                </a:solidFill>
              </a:rPr>
              <a:t>roportional </a:t>
            </a:r>
            <a:r>
              <a:rPr lang="en-US" sz="1500" dirty="0">
                <a:solidFill>
                  <a:schemeClr val="tx1"/>
                </a:solidFill>
              </a:rPr>
              <a:t>representation of large </a:t>
            </a:r>
            <a:r>
              <a:rPr lang="en-US" sz="1500" dirty="0" smtClean="0">
                <a:solidFill>
                  <a:schemeClr val="tx1"/>
                </a:solidFill>
              </a:rPr>
              <a:t>corporates and </a:t>
            </a:r>
            <a:r>
              <a:rPr lang="en-US" sz="1500" dirty="0">
                <a:solidFill>
                  <a:schemeClr val="tx1"/>
                </a:solidFill>
              </a:rPr>
              <a:t>small </a:t>
            </a:r>
            <a:r>
              <a:rPr lang="en-US" sz="1500" dirty="0" smtClean="0">
                <a:solidFill>
                  <a:schemeClr val="tx1"/>
                </a:solidFill>
              </a:rPr>
              <a:t>to medium enterprises </a:t>
            </a:r>
            <a:r>
              <a:rPr lang="en-US" sz="1500" dirty="0">
                <a:solidFill>
                  <a:schemeClr val="tx1"/>
                </a:solidFill>
              </a:rPr>
              <a:t>(</a:t>
            </a:r>
            <a:r>
              <a:rPr lang="en-US" sz="1500" dirty="0" smtClean="0">
                <a:solidFill>
                  <a:schemeClr val="tx1"/>
                </a:solidFill>
              </a:rPr>
              <a:t>SMEs).</a:t>
            </a:r>
            <a:endParaRPr lang="en-GB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99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21" y="1070206"/>
            <a:ext cx="11189817" cy="797229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GB" sz="4800" b="1" dirty="0" smtClean="0"/>
              <a:t>3.0 Consumer Profile</a:t>
            </a:r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6366" y="2455368"/>
            <a:ext cx="11590986" cy="202540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ZW" sz="1600" b="1" dirty="0" smtClean="0">
                <a:solidFill>
                  <a:schemeClr val="tx1"/>
                </a:solidFill>
              </a:rPr>
              <a:t>HOUSEHOLD CONSUMERS:</a:t>
            </a:r>
          </a:p>
          <a:p>
            <a:r>
              <a:rPr lang="en-ZW" sz="1600" dirty="0" smtClean="0">
                <a:solidFill>
                  <a:schemeClr val="tx1"/>
                </a:solidFill>
              </a:rPr>
              <a:t>The market was </a:t>
            </a:r>
            <a:r>
              <a:rPr lang="en-ZW" sz="1600" b="1" dirty="0" smtClean="0">
                <a:solidFill>
                  <a:schemeClr val="tx1"/>
                </a:solidFill>
              </a:rPr>
              <a:t>largely youthful </a:t>
            </a:r>
            <a:r>
              <a:rPr lang="en-ZW" sz="1600" dirty="0" smtClean="0">
                <a:solidFill>
                  <a:schemeClr val="tx1"/>
                </a:solidFill>
              </a:rPr>
              <a:t>with majority of the consumers </a:t>
            </a:r>
            <a:r>
              <a:rPr lang="en-ZW" sz="1600" b="1" dirty="0" smtClean="0">
                <a:solidFill>
                  <a:schemeClr val="tx1"/>
                </a:solidFill>
              </a:rPr>
              <a:t>(55%) </a:t>
            </a:r>
            <a:r>
              <a:rPr lang="en-ZW" sz="1600" dirty="0" smtClean="0">
                <a:solidFill>
                  <a:schemeClr val="tx1"/>
                </a:solidFill>
              </a:rPr>
              <a:t>falling under </a:t>
            </a:r>
            <a:r>
              <a:rPr lang="en-ZW" sz="1600" b="1" dirty="0" smtClean="0">
                <a:solidFill>
                  <a:schemeClr val="tx1"/>
                </a:solidFill>
              </a:rPr>
              <a:t>35 years</a:t>
            </a:r>
            <a:r>
              <a:rPr lang="en-ZW" sz="16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ZW" sz="1600" b="1" dirty="0">
                <a:solidFill>
                  <a:schemeClr val="tx1"/>
                </a:solidFill>
              </a:rPr>
              <a:t>Income</a:t>
            </a:r>
            <a:r>
              <a:rPr lang="en-ZW" sz="1600" dirty="0">
                <a:solidFill>
                  <a:schemeClr val="tx1"/>
                </a:solidFill>
              </a:rPr>
              <a:t> levels </a:t>
            </a:r>
            <a:r>
              <a:rPr lang="en-ZW" sz="1600" dirty="0" smtClean="0">
                <a:solidFill>
                  <a:schemeClr val="tx1"/>
                </a:solidFill>
              </a:rPr>
              <a:t>were quite </a:t>
            </a:r>
            <a:r>
              <a:rPr lang="en-ZW" sz="1600" dirty="0">
                <a:solidFill>
                  <a:schemeClr val="tx1"/>
                </a:solidFill>
              </a:rPr>
              <a:t>suppressed with majority </a:t>
            </a:r>
            <a:r>
              <a:rPr lang="en-ZW" sz="1600" dirty="0" smtClean="0">
                <a:solidFill>
                  <a:schemeClr val="tx1"/>
                </a:solidFill>
              </a:rPr>
              <a:t>of</a:t>
            </a:r>
            <a:r>
              <a:rPr lang="en-ZW" sz="1600" b="1" dirty="0" smtClean="0">
                <a:solidFill>
                  <a:schemeClr val="tx1"/>
                </a:solidFill>
              </a:rPr>
              <a:t> individuals (72%) </a:t>
            </a:r>
            <a:r>
              <a:rPr lang="en-ZW" sz="1600" dirty="0">
                <a:solidFill>
                  <a:schemeClr val="tx1"/>
                </a:solidFill>
              </a:rPr>
              <a:t>and </a:t>
            </a:r>
            <a:r>
              <a:rPr lang="en-ZW" sz="1600" b="1" dirty="0" smtClean="0">
                <a:solidFill>
                  <a:schemeClr val="tx1"/>
                </a:solidFill>
              </a:rPr>
              <a:t>households (57%) </a:t>
            </a:r>
            <a:r>
              <a:rPr lang="en-ZW" sz="1600" dirty="0">
                <a:solidFill>
                  <a:schemeClr val="tx1"/>
                </a:solidFill>
              </a:rPr>
              <a:t>earning </a:t>
            </a:r>
            <a:r>
              <a:rPr lang="en-ZW" sz="1600" b="1" dirty="0" smtClean="0">
                <a:solidFill>
                  <a:schemeClr val="tx1"/>
                </a:solidFill>
              </a:rPr>
              <a:t>below $100.</a:t>
            </a:r>
          </a:p>
          <a:p>
            <a:r>
              <a:rPr lang="en-ZW" sz="1600" dirty="0" smtClean="0">
                <a:solidFill>
                  <a:schemeClr val="tx1"/>
                </a:solidFill>
              </a:rPr>
              <a:t>Biggest occupation was </a:t>
            </a:r>
            <a:r>
              <a:rPr lang="en-ZW" sz="1600" b="1" dirty="0" smtClean="0">
                <a:solidFill>
                  <a:schemeClr val="tx1"/>
                </a:solidFill>
              </a:rPr>
              <a:t>self-employment (25%) </a:t>
            </a:r>
            <a:r>
              <a:rPr lang="en-ZW" sz="1600" dirty="0" smtClean="0">
                <a:solidFill>
                  <a:schemeClr val="tx1"/>
                </a:solidFill>
              </a:rPr>
              <a:t>– individuals working for themselves. </a:t>
            </a:r>
          </a:p>
          <a:p>
            <a:r>
              <a:rPr lang="en-ZW" sz="1600" dirty="0">
                <a:solidFill>
                  <a:schemeClr val="tx1"/>
                </a:solidFill>
              </a:rPr>
              <a:t>High literacy levels in Zimbabwe with </a:t>
            </a:r>
            <a:r>
              <a:rPr lang="en-ZW" sz="1600" b="1" dirty="0">
                <a:solidFill>
                  <a:schemeClr val="tx1"/>
                </a:solidFill>
              </a:rPr>
              <a:t>O’ Level </a:t>
            </a:r>
            <a:r>
              <a:rPr lang="en-ZW" sz="1600" dirty="0">
                <a:solidFill>
                  <a:schemeClr val="tx1"/>
                </a:solidFill>
              </a:rPr>
              <a:t>being the highest level of education for the </a:t>
            </a:r>
            <a:r>
              <a:rPr lang="en-ZW" sz="1600" dirty="0" smtClean="0">
                <a:solidFill>
                  <a:schemeClr val="tx1"/>
                </a:solidFill>
              </a:rPr>
              <a:t>majority </a:t>
            </a:r>
            <a:r>
              <a:rPr lang="en-ZW" sz="1600" b="1" dirty="0" smtClean="0">
                <a:solidFill>
                  <a:schemeClr val="tx1"/>
                </a:solidFill>
              </a:rPr>
              <a:t>(46%)</a:t>
            </a:r>
            <a:r>
              <a:rPr lang="en-ZW" sz="16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91321" y="5068707"/>
            <a:ext cx="11700679" cy="135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Wingdings 3" charset="2"/>
              <a:buNone/>
            </a:pPr>
            <a:r>
              <a:rPr lang="en-ZW" sz="1600" b="1" dirty="0" smtClean="0">
                <a:solidFill>
                  <a:schemeClr val="tx1"/>
                </a:solidFill>
              </a:rPr>
              <a:t>CORPORATE CONSUMERS:</a:t>
            </a:r>
            <a:endParaRPr lang="en-ZW" sz="1600" dirty="0" smtClean="0">
              <a:solidFill>
                <a:schemeClr val="tx1"/>
              </a:solidFill>
            </a:endParaRPr>
          </a:p>
          <a:p>
            <a:r>
              <a:rPr lang="en-ZW" sz="1600" dirty="0" smtClean="0">
                <a:solidFill>
                  <a:schemeClr val="tx1"/>
                </a:solidFill>
              </a:rPr>
              <a:t>Top five sectors were retail </a:t>
            </a:r>
            <a:r>
              <a:rPr lang="en-ZW" sz="1600" dirty="0">
                <a:solidFill>
                  <a:schemeClr val="tx1"/>
                </a:solidFill>
              </a:rPr>
              <a:t>(</a:t>
            </a:r>
            <a:r>
              <a:rPr lang="en-ZW" sz="1600" dirty="0" smtClean="0">
                <a:solidFill>
                  <a:schemeClr val="tx1"/>
                </a:solidFill>
              </a:rPr>
              <a:t>57%), manufacturing </a:t>
            </a:r>
            <a:r>
              <a:rPr lang="en-ZW" sz="1600" dirty="0">
                <a:solidFill>
                  <a:schemeClr val="tx1"/>
                </a:solidFill>
              </a:rPr>
              <a:t>(13%), ICT Services (5%), Banking &amp; Finance (5%) and Agriculture (4</a:t>
            </a:r>
            <a:r>
              <a:rPr lang="en-ZW" sz="1600" dirty="0" smtClean="0">
                <a:solidFill>
                  <a:schemeClr val="tx1"/>
                </a:solidFill>
              </a:rPr>
              <a:t>%).</a:t>
            </a:r>
          </a:p>
          <a:p>
            <a:r>
              <a:rPr lang="en-ZW" sz="1600" dirty="0" smtClean="0">
                <a:solidFill>
                  <a:schemeClr val="tx1"/>
                </a:solidFill>
              </a:rPr>
              <a:t>Majority of SMEs (60%) had </a:t>
            </a:r>
            <a:r>
              <a:rPr lang="en-ZW" sz="1600" dirty="0">
                <a:solidFill>
                  <a:schemeClr val="tx1"/>
                </a:solidFill>
              </a:rPr>
              <a:t>up to 5 </a:t>
            </a:r>
            <a:r>
              <a:rPr lang="en-ZW" sz="1600" dirty="0" smtClean="0">
                <a:solidFill>
                  <a:schemeClr val="tx1"/>
                </a:solidFill>
              </a:rPr>
              <a:t>employees while 29% of large corporates </a:t>
            </a:r>
            <a:r>
              <a:rPr lang="en-ZW" sz="1600" dirty="0">
                <a:solidFill>
                  <a:schemeClr val="tx1"/>
                </a:solidFill>
              </a:rPr>
              <a:t>had more than </a:t>
            </a:r>
            <a:r>
              <a:rPr lang="en-ZW" sz="1600" dirty="0" smtClean="0">
                <a:solidFill>
                  <a:schemeClr val="tx1"/>
                </a:solidFill>
              </a:rPr>
              <a:t>200 employees. </a:t>
            </a:r>
            <a:r>
              <a:rPr lang="en-ZW" sz="1600" b="1" dirty="0" smtClean="0">
                <a:solidFill>
                  <a:schemeClr val="tx1"/>
                </a:solidFill>
              </a:rPr>
              <a:t> </a:t>
            </a:r>
            <a:endParaRPr lang="en-ZW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94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3063" y="6497219"/>
            <a:ext cx="2303395" cy="368363"/>
          </a:xfrm>
        </p:spPr>
        <p:txBody>
          <a:bodyPr>
            <a:normAutofit/>
          </a:bodyPr>
          <a:lstStyle/>
          <a:p>
            <a:r>
              <a:rPr lang="en-ZW" dirty="0" smtClean="0">
                <a:solidFill>
                  <a:schemeClr val="tx1"/>
                </a:solidFill>
              </a:rPr>
              <a:t>.</a:t>
            </a:r>
            <a:endParaRPr lang="en-ZW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3272657"/>
            <a:ext cx="12192000" cy="86146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GB" sz="4400" b="1" dirty="0"/>
              <a:t>4</a:t>
            </a:r>
            <a:r>
              <a:rPr lang="en-GB" sz="4400" b="1" dirty="0" smtClean="0"/>
              <a:t>.0: Courier Services</a:t>
            </a:r>
            <a:endParaRPr lang="en-GB" sz="4400" b="1" dirty="0">
              <a:solidFill>
                <a:srgbClr val="0070C0"/>
              </a:solidFill>
            </a:endParaRPr>
          </a:p>
        </p:txBody>
      </p:sp>
      <p:pic>
        <p:nvPicPr>
          <p:cNvPr id="19" name="Picture 2" descr="Image result for dhl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779" y="909556"/>
            <a:ext cx="1937542" cy="123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Image result for Swift Zimbabwe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39623" y="1036675"/>
            <a:ext cx="2456597" cy="150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4523" y="1109179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Image result for fedex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57826" y="1298328"/>
            <a:ext cx="1882857" cy="108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Image result for overnight express ZImbabwe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40683" y="1494203"/>
            <a:ext cx="1650847" cy="68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3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20" y="967176"/>
            <a:ext cx="11189817" cy="706964"/>
          </a:xfrm>
        </p:spPr>
        <p:txBody>
          <a:bodyPr/>
          <a:lstStyle/>
          <a:p>
            <a:r>
              <a:rPr lang="en-GB" sz="4400" b="1" dirty="0" smtClean="0"/>
              <a:t>4.1.0 Usage of courier services</a:t>
            </a:r>
            <a:endParaRPr lang="en-GB" sz="44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6030" y="5834130"/>
            <a:ext cx="11400396" cy="967030"/>
          </a:xfrm>
        </p:spPr>
        <p:txBody>
          <a:bodyPr>
            <a:noAutofit/>
          </a:bodyPr>
          <a:lstStyle/>
          <a:p>
            <a:r>
              <a:rPr lang="en-GB" sz="1400" dirty="0">
                <a:solidFill>
                  <a:schemeClr val="tx1"/>
                </a:solidFill>
              </a:rPr>
              <a:t>Courier services usage on the market has declined significantly as 2% of household consumers were using the services compared to 2.4% recorded in the 2015 survey. </a:t>
            </a:r>
          </a:p>
          <a:p>
            <a:r>
              <a:rPr lang="en-GB" sz="1400" dirty="0">
                <a:solidFill>
                  <a:schemeClr val="tx1"/>
                </a:solidFill>
              </a:rPr>
              <a:t>Courier services usage remains very high among corporate consumers to the level of 38% compared </a:t>
            </a:r>
            <a:r>
              <a:rPr lang="en-GB" sz="1400" dirty="0" smtClean="0">
                <a:solidFill>
                  <a:schemeClr val="tx1"/>
                </a:solidFill>
              </a:rPr>
              <a:t>to 57.7%% </a:t>
            </a:r>
            <a:r>
              <a:rPr lang="en-GB" sz="1400" dirty="0">
                <a:solidFill>
                  <a:schemeClr val="tx1"/>
                </a:solidFill>
              </a:rPr>
              <a:t>reported in 2015</a:t>
            </a:r>
            <a:endParaRPr lang="en-ZW" sz="1400" dirty="0" smtClean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44152" y="3683357"/>
            <a:ext cx="991672" cy="188031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388289" y="2305318"/>
            <a:ext cx="10442843" cy="315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1400" i="1" dirty="0" smtClean="0"/>
              <a:t>Q: Have </a:t>
            </a:r>
            <a:r>
              <a:rPr lang="en-ZW" sz="1400" i="1" dirty="0"/>
              <a:t>you ever sent or received any mail or parcels over the past 12 months through courier service providers?</a:t>
            </a:r>
            <a:endParaRPr lang="en-GB" sz="1400" i="1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773352934"/>
              </p:ext>
            </p:extLst>
          </p:nvPr>
        </p:nvGraphicFramePr>
        <p:xfrm>
          <a:off x="491321" y="2998293"/>
          <a:ext cx="11189816" cy="2659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871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19" y="1108845"/>
            <a:ext cx="11189817" cy="706964"/>
          </a:xfrm>
        </p:spPr>
        <p:txBody>
          <a:bodyPr/>
          <a:lstStyle/>
          <a:p>
            <a:r>
              <a:rPr lang="en-GB" sz="4400" b="1" dirty="0" smtClean="0"/>
              <a:t>4.2.0 </a:t>
            </a:r>
            <a:r>
              <a:rPr lang="en-GB" sz="4400" b="1" dirty="0"/>
              <a:t>C</a:t>
            </a:r>
            <a:r>
              <a:rPr lang="en-GB" sz="4400" b="1" dirty="0" smtClean="0"/>
              <a:t>ourier services companies used</a:t>
            </a:r>
            <a:endParaRPr lang="en-GB" sz="44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71040" y="5897595"/>
            <a:ext cx="11384924" cy="555236"/>
          </a:xfrm>
        </p:spPr>
        <p:txBody>
          <a:bodyPr>
            <a:noAutofit/>
          </a:bodyPr>
          <a:lstStyle/>
          <a:p>
            <a:r>
              <a:rPr lang="en-ZW" sz="1400" dirty="0" smtClean="0">
                <a:solidFill>
                  <a:schemeClr val="tx1"/>
                </a:solidFill>
              </a:rPr>
              <a:t>Swift (43%) was the most preferred company among corporate consumers followed by FedEx (23%) and DHL (20%).</a:t>
            </a:r>
          </a:p>
          <a:p>
            <a:r>
              <a:rPr lang="en-ZW" sz="1400" dirty="0" smtClean="0">
                <a:solidFill>
                  <a:schemeClr val="tx1"/>
                </a:solidFill>
              </a:rPr>
              <a:t>For household consumers DHL (34%) was the most preferred company followed by Swift (26%) and Courier Connect (11%).</a:t>
            </a:r>
            <a:endParaRPr lang="en-ZW" sz="14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1039" y="2239518"/>
            <a:ext cx="63547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1400" b="1" i="1" dirty="0" smtClean="0"/>
              <a:t>Q: </a:t>
            </a:r>
            <a:r>
              <a:rPr lang="en-ZW" sz="1400" i="1" dirty="0" smtClean="0"/>
              <a:t>Which </a:t>
            </a:r>
            <a:r>
              <a:rPr lang="en-ZW" sz="1400" i="1" dirty="0"/>
              <a:t>one is your preferred courier service provider</a:t>
            </a:r>
            <a:r>
              <a:rPr lang="en-ZW" sz="1400" i="1" dirty="0" smtClean="0"/>
              <a:t>? (Regularly Used)</a:t>
            </a:r>
            <a:endParaRPr lang="en-GB" sz="1400" i="1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67790818"/>
              </p:ext>
            </p:extLst>
          </p:nvPr>
        </p:nvGraphicFramePr>
        <p:xfrm>
          <a:off x="491319" y="2736973"/>
          <a:ext cx="10812775" cy="2932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584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20" y="922386"/>
            <a:ext cx="11189817" cy="970808"/>
          </a:xfrm>
        </p:spPr>
        <p:txBody>
          <a:bodyPr/>
          <a:lstStyle/>
          <a:p>
            <a:r>
              <a:rPr lang="en-GB" sz="4000" b="1" dirty="0" smtClean="0"/>
              <a:t>4.3.0 Alternative means for courier services </a:t>
            </a:r>
            <a:r>
              <a:rPr lang="en-GB" sz="4000" b="1" dirty="0" smtClean="0">
                <a:solidFill>
                  <a:srgbClr val="FFFF00"/>
                </a:solidFill>
              </a:rPr>
              <a:t>- </a:t>
            </a:r>
            <a:r>
              <a:rPr lang="en-GB" sz="4000" b="1" dirty="0" smtClean="0">
                <a:solidFill>
                  <a:srgbClr val="FFC000"/>
                </a:solidFill>
              </a:rPr>
              <a:t>Corporate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91320" y="6067266"/>
            <a:ext cx="11344365" cy="607854"/>
          </a:xfrm>
        </p:spPr>
        <p:txBody>
          <a:bodyPr>
            <a:noAutofit/>
          </a:bodyPr>
          <a:lstStyle/>
          <a:p>
            <a:r>
              <a:rPr lang="en-ZW" sz="1400" dirty="0" smtClean="0">
                <a:solidFill>
                  <a:schemeClr val="tx1"/>
                </a:solidFill>
              </a:rPr>
              <a:t>Corporate consumers had strong loyalty to preferred registered courier companies.</a:t>
            </a:r>
          </a:p>
          <a:p>
            <a:r>
              <a:rPr lang="en-ZW" sz="1400" dirty="0" smtClean="0">
                <a:solidFill>
                  <a:schemeClr val="tx1"/>
                </a:solidFill>
              </a:rPr>
              <a:t>Each of the companies had above 60% consumers who do not resort to other alternative means of sending and receiving mail/packages.</a:t>
            </a:r>
          </a:p>
          <a:p>
            <a:endParaRPr lang="en-ZW" sz="1400" dirty="0">
              <a:solidFill>
                <a:schemeClr val="tx1"/>
              </a:solidFill>
            </a:endParaRPr>
          </a:p>
        </p:txBody>
      </p:sp>
      <p:graphicFrame>
        <p:nvGraphicFramePr>
          <p:cNvPr id="9" name="Chart 8"/>
          <p:cNvGraphicFramePr/>
          <p:nvPr>
            <p:extLst/>
          </p:nvPr>
        </p:nvGraphicFramePr>
        <p:xfrm>
          <a:off x="491320" y="2878757"/>
          <a:ext cx="11344365" cy="2962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589015" y="2232087"/>
            <a:ext cx="97209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W" sz="1400" i="1" dirty="0" smtClean="0"/>
              <a:t>Q: What other alternative means you use for sending and receiving mail/parcels apart from registered courier companies?</a:t>
            </a:r>
            <a:endParaRPr lang="en-GB" sz="1400" i="1" dirty="0"/>
          </a:p>
        </p:txBody>
      </p:sp>
      <p:sp>
        <p:nvSpPr>
          <p:cNvPr id="4" name="Rounded Rectangle 3"/>
          <p:cNvSpPr/>
          <p:nvPr/>
        </p:nvSpPr>
        <p:spPr>
          <a:xfrm>
            <a:off x="1390919" y="3266266"/>
            <a:ext cx="1748227" cy="245986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30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464" y="1102456"/>
            <a:ext cx="11155795" cy="706964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GB" sz="4000" b="1" dirty="0" smtClean="0"/>
              <a:t>4.4.0: Performance on Service Expectations</a:t>
            </a:r>
            <a:endParaRPr lang="en-GB" sz="4000" b="1" dirty="0">
              <a:solidFill>
                <a:srgbClr val="FFC000"/>
              </a:solidFill>
            </a:endParaRP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4808488"/>
              </p:ext>
            </p:extLst>
          </p:nvPr>
        </p:nvGraphicFramePr>
        <p:xfrm>
          <a:off x="275550" y="3314233"/>
          <a:ext cx="11629622" cy="3293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14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69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848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492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8864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4394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3334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24925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3712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74796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472410">
                <a:tc rowSpan="2">
                  <a:txBody>
                    <a:bodyPr/>
                    <a:lstStyle/>
                    <a:p>
                      <a:r>
                        <a:rPr lang="en-GB" sz="1600" dirty="0" smtClean="0"/>
                        <a:t>SERVICE EXPECTATIONS</a:t>
                      </a:r>
                    </a:p>
                    <a:p>
                      <a:r>
                        <a:rPr lang="en-GB" sz="1600" dirty="0" smtClean="0"/>
                        <a:t>(COURIER)</a:t>
                      </a:r>
                      <a:endParaRPr lang="en-GB" sz="16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HOUSEHOLD CONSUMERS</a:t>
                      </a:r>
                      <a:endParaRPr lang="en-GB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CORPORATE CONSUMERS</a:t>
                      </a:r>
                      <a:endParaRPr lang="en-GB" sz="1600" dirty="0"/>
                    </a:p>
                  </a:txBody>
                  <a:tcPr anchor="ctr"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5144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DHL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err="1" smtClean="0"/>
                        <a:t>Unifreight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C. </a:t>
                      </a:r>
                      <a:r>
                        <a:rPr lang="en-GB" sz="1600" baseline="0" dirty="0" smtClean="0"/>
                        <a:t>Connect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FedEx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DHL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err="1" smtClean="0"/>
                        <a:t>Unifreight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C.</a:t>
                      </a:r>
                      <a:r>
                        <a:rPr lang="en-GB" sz="1600" baseline="0" dirty="0" smtClean="0"/>
                        <a:t> Connect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FedEx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ONE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5144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Delivery time</a:t>
                      </a:r>
                      <a:r>
                        <a:rPr lang="en-GB" sz="1600" baseline="0" dirty="0" smtClean="0"/>
                        <a:t> for mail/packages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6.10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rgbClr val="FF0000"/>
                          </a:solidFill>
                        </a:rPr>
                        <a:t>4.60</a:t>
                      </a:r>
                      <a:endParaRPr lang="en-GB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5.20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5.80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5.90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5.80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6.61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5.10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0703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Low incidence of lost</a:t>
                      </a:r>
                      <a:r>
                        <a:rPr lang="en-GB" sz="1600" baseline="0" dirty="0" smtClean="0"/>
                        <a:t> or </a:t>
                      </a:r>
                      <a:r>
                        <a:rPr lang="en-GB" sz="1600" dirty="0" smtClean="0"/>
                        <a:t>undelivered</a:t>
                      </a:r>
                      <a:r>
                        <a:rPr lang="en-GB" sz="1600" baseline="0" dirty="0" smtClean="0"/>
                        <a:t> packages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5.60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5.80</a:t>
                      </a:r>
                      <a:endParaRPr lang="en-GB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rgbClr val="FF0000"/>
                          </a:solidFill>
                        </a:rPr>
                        <a:t>4.90</a:t>
                      </a:r>
                      <a:endParaRPr lang="en-GB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5.20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6.20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5.90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6.10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6.30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5.40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5144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Pricing of mail/packages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rgbClr val="FF0000"/>
                          </a:solidFill>
                        </a:rPr>
                        <a:t>4.90</a:t>
                      </a:r>
                      <a:endParaRPr lang="en-GB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5.20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5.50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rgbClr val="FF0000"/>
                          </a:solidFill>
                        </a:rPr>
                        <a:t>4.20</a:t>
                      </a:r>
                      <a:endParaRPr lang="en-GB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5.50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5.70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6.30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5.80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5.80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5144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No damages to mail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dirty="0" smtClean="0">
                          <a:solidFill>
                            <a:schemeClr val="tx1"/>
                          </a:solidFill>
                        </a:rPr>
                        <a:t>5.80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5.80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5.30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5.70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5.90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5.80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6.30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6.30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5.20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5144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Speed of service at touchpoints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5.90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rgbClr val="FF0000"/>
                          </a:solidFill>
                        </a:rPr>
                        <a:t>4.90</a:t>
                      </a:r>
                      <a:endParaRPr lang="en-GB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>
                          <a:solidFill>
                            <a:schemeClr val="tx1"/>
                          </a:solidFill>
                        </a:rPr>
                        <a:t>5.30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5.80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5.50</a:t>
                      </a:r>
                      <a:endParaRPr lang="en-GB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6.30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5.00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5144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Staff helpfulness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dirty="0" smtClean="0">
                          <a:solidFill>
                            <a:schemeClr val="tx1"/>
                          </a:solidFill>
                        </a:rPr>
                        <a:t>5.70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>
                          <a:solidFill>
                            <a:schemeClr val="tx1"/>
                          </a:solidFill>
                        </a:rPr>
                        <a:t>5.90</a:t>
                      </a: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rgbClr val="FF0000"/>
                          </a:solidFill>
                        </a:rPr>
                        <a:t>4.70</a:t>
                      </a:r>
                      <a:endParaRPr lang="en-GB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6.00</a:t>
                      </a:r>
                      <a:endParaRPr lang="en-GB" sz="16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5.80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smtClean="0"/>
                        <a:t>5.60</a:t>
                      </a:r>
                      <a:endParaRPr lang="en-GB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6.10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5.40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7366714" y="3314233"/>
            <a:ext cx="1" cy="335985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2200024"/>
            <a:ext cx="12191999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Q: To 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</a:rPr>
              <a:t>what extent are you satisfied with </a:t>
            </a:r>
            <a:r>
              <a:rPr lang="en-GB" b="1" i="1" u="sng" dirty="0">
                <a:latin typeface="Calibri" panose="020F0502020204030204" pitchFamily="34" charset="0"/>
                <a:ea typeface="Calibri" panose="020F0502020204030204" pitchFamily="34" charset="0"/>
              </a:rPr>
              <a:t>your </a:t>
            </a:r>
            <a:r>
              <a:rPr lang="en-GB" b="1" i="1" u="sng" dirty="0" smtClean="0">
                <a:latin typeface="Calibri" panose="020F0502020204030204" pitchFamily="34" charset="0"/>
                <a:ea typeface="Calibri" panose="020F0502020204030204" pitchFamily="34" charset="0"/>
              </a:rPr>
              <a:t>preferred service </a:t>
            </a:r>
            <a:r>
              <a:rPr lang="en-GB" b="1" i="1" u="sng" dirty="0">
                <a:latin typeface="Calibri" panose="020F0502020204030204" pitchFamily="34" charset="0"/>
                <a:ea typeface="Calibri" panose="020F0502020204030204" pitchFamily="34" charset="0"/>
              </a:rPr>
              <a:t>provider </a:t>
            </a:r>
            <a:r>
              <a:rPr lang="en-GB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on 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</a:rPr>
              <a:t>a </a:t>
            </a:r>
            <a:r>
              <a:rPr lang="en-GB" b="1" i="1" dirty="0" smtClean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7-Point Scale</a:t>
            </a:r>
            <a:r>
              <a:rPr lang="en-GB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i="1" dirty="0">
                <a:latin typeface="Calibri" panose="020F0502020204030204" pitchFamily="34" charset="0"/>
                <a:ea typeface="Calibri" panose="020F0502020204030204" pitchFamily="34" charset="0"/>
              </a:rPr>
              <a:t>ranging from – </a:t>
            </a:r>
            <a:r>
              <a:rPr lang="en-ZW" b="1" i="1" dirty="0">
                <a:latin typeface="Calibri" panose="020F0502020204030204" pitchFamily="34" charset="0"/>
                <a:ea typeface="Calibri" panose="020F0502020204030204" pitchFamily="34" charset="0"/>
              </a:rPr>
              <a:t>Extremely Dissatisfied [1], </a:t>
            </a:r>
            <a:r>
              <a:rPr lang="en-ZW" i="1" dirty="0">
                <a:latin typeface="Calibri" panose="020F0502020204030204" pitchFamily="34" charset="0"/>
                <a:ea typeface="Calibri" panose="020F0502020204030204" pitchFamily="34" charset="0"/>
              </a:rPr>
              <a:t>Dissatisfied [2], Dissatisfied to some extent [3], </a:t>
            </a:r>
            <a:r>
              <a:rPr lang="en-ZW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Not sure [4], </a:t>
            </a:r>
            <a:r>
              <a:rPr lang="en-ZW" i="1" dirty="0">
                <a:latin typeface="Calibri" panose="020F0502020204030204" pitchFamily="34" charset="0"/>
                <a:ea typeface="Calibri" panose="020F0502020204030204" pitchFamily="34" charset="0"/>
              </a:rPr>
              <a:t>Satisfied to some extent [5], Satisfied [6], to </a:t>
            </a:r>
            <a:r>
              <a:rPr lang="en-ZW" b="1" i="1" dirty="0">
                <a:latin typeface="Calibri" panose="020F0502020204030204" pitchFamily="34" charset="0"/>
                <a:ea typeface="Calibri" panose="020F0502020204030204" pitchFamily="34" charset="0"/>
              </a:rPr>
              <a:t>Very Satisfied [7] </a:t>
            </a:r>
          </a:p>
        </p:txBody>
      </p:sp>
    </p:spTree>
    <p:extLst>
      <p:ext uri="{BB962C8B-B14F-4D97-AF65-F5344CB8AC3E}">
        <p14:creationId xmlns:p14="http://schemas.microsoft.com/office/powerpoint/2010/main" val="388546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3063" y="6497219"/>
            <a:ext cx="2303395" cy="368363"/>
          </a:xfrm>
        </p:spPr>
        <p:txBody>
          <a:bodyPr>
            <a:normAutofit/>
          </a:bodyPr>
          <a:lstStyle/>
          <a:p>
            <a:r>
              <a:rPr lang="en-ZW" dirty="0" smtClean="0">
                <a:solidFill>
                  <a:schemeClr val="tx1"/>
                </a:solidFill>
              </a:rPr>
              <a:t>.</a:t>
            </a:r>
            <a:endParaRPr lang="en-ZW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3272657"/>
            <a:ext cx="12192000" cy="86146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GB" sz="3600" b="1" dirty="0"/>
              <a:t>5</a:t>
            </a:r>
            <a:r>
              <a:rPr lang="en-GB" sz="3600" b="1" dirty="0" smtClean="0"/>
              <a:t>.0: Fixed Telephone Services: </a:t>
            </a:r>
            <a:r>
              <a:rPr lang="en-GB" sz="3600" b="1" dirty="0" smtClean="0">
                <a:solidFill>
                  <a:srgbClr val="0070C0"/>
                </a:solidFill>
              </a:rPr>
              <a:t>(</a:t>
            </a:r>
            <a:r>
              <a:rPr lang="en-GB" sz="3600" b="1" dirty="0" err="1" smtClean="0">
                <a:solidFill>
                  <a:srgbClr val="0070C0"/>
                </a:solidFill>
              </a:rPr>
              <a:t>TelOne</a:t>
            </a:r>
            <a:r>
              <a:rPr lang="en-GB" sz="3600" b="1" dirty="0" smtClean="0">
                <a:solidFill>
                  <a:srgbClr val="0070C0"/>
                </a:solidFill>
              </a:rPr>
              <a:t>)</a:t>
            </a:r>
            <a:endParaRPr lang="en-GB" sz="3600" b="1" dirty="0">
              <a:solidFill>
                <a:srgbClr val="0070C0"/>
              </a:solidFill>
            </a:endParaRPr>
          </a:p>
        </p:txBody>
      </p:sp>
      <p:pic>
        <p:nvPicPr>
          <p:cNvPr id="8" name="Picture 2" descr="Image result for telone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 bwMode="auto">
          <a:xfrm>
            <a:off x="2994626" y="77985"/>
            <a:ext cx="5427430" cy="31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74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20" y="1108845"/>
            <a:ext cx="11189817" cy="706964"/>
          </a:xfrm>
        </p:spPr>
        <p:txBody>
          <a:bodyPr/>
          <a:lstStyle/>
          <a:p>
            <a:r>
              <a:rPr lang="en-GB" b="1" dirty="0"/>
              <a:t>5</a:t>
            </a:r>
            <a:r>
              <a:rPr lang="en-GB" b="1" dirty="0" smtClean="0"/>
              <a:t>.1.0 </a:t>
            </a:r>
            <a:r>
              <a:rPr lang="en-GB" b="1" dirty="0"/>
              <a:t>Usage of </a:t>
            </a:r>
            <a:r>
              <a:rPr lang="en-GB" b="1" dirty="0" err="1" smtClean="0"/>
              <a:t>TelOne</a:t>
            </a:r>
            <a:r>
              <a:rPr lang="en-GB" b="1" dirty="0" smtClean="0"/>
              <a:t> fixed telephone services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91320" y="5949910"/>
            <a:ext cx="11358204" cy="845225"/>
          </a:xfrm>
        </p:spPr>
        <p:txBody>
          <a:bodyPr>
            <a:noAutofit/>
          </a:bodyPr>
          <a:lstStyle/>
          <a:p>
            <a:r>
              <a:rPr lang="en-GB" sz="1300" dirty="0">
                <a:solidFill>
                  <a:schemeClr val="tx1"/>
                </a:solidFill>
              </a:rPr>
              <a:t>Usage of fixed telephone services </a:t>
            </a:r>
            <a:r>
              <a:rPr lang="en-GB" sz="1300" dirty="0" smtClean="0">
                <a:solidFill>
                  <a:schemeClr val="tx1"/>
                </a:solidFill>
              </a:rPr>
              <a:t>declined </a:t>
            </a:r>
            <a:r>
              <a:rPr lang="en-GB" sz="1300" dirty="0">
                <a:solidFill>
                  <a:schemeClr val="tx1"/>
                </a:solidFill>
              </a:rPr>
              <a:t>as only 2% of household consumers claimed to be using fixed telephone services compared to 3.1% recorded in the 2015 survey. </a:t>
            </a:r>
            <a:endParaRPr lang="en-GB" sz="1300" dirty="0" smtClean="0">
              <a:solidFill>
                <a:schemeClr val="tx1"/>
              </a:solidFill>
            </a:endParaRPr>
          </a:p>
          <a:p>
            <a:r>
              <a:rPr lang="en-GB" sz="1300" dirty="0" smtClean="0">
                <a:solidFill>
                  <a:schemeClr val="tx1"/>
                </a:solidFill>
              </a:rPr>
              <a:t>However</a:t>
            </a:r>
            <a:r>
              <a:rPr lang="en-GB" sz="1300" dirty="0">
                <a:solidFill>
                  <a:schemeClr val="tx1"/>
                </a:solidFill>
              </a:rPr>
              <a:t>, usage </a:t>
            </a:r>
            <a:r>
              <a:rPr lang="en-GB" sz="1300" dirty="0" smtClean="0">
                <a:solidFill>
                  <a:schemeClr val="tx1"/>
                </a:solidFill>
              </a:rPr>
              <a:t>remained </a:t>
            </a:r>
            <a:r>
              <a:rPr lang="en-GB" sz="1300" dirty="0">
                <a:solidFill>
                  <a:schemeClr val="tx1"/>
                </a:solidFill>
              </a:rPr>
              <a:t>high among corporate consumers to the level of 53% but that was a decline from 74% reported in 2015.</a:t>
            </a:r>
          </a:p>
        </p:txBody>
      </p:sp>
      <p:sp>
        <p:nvSpPr>
          <p:cNvPr id="4" name="Rectangle 3"/>
          <p:cNvSpPr/>
          <p:nvPr/>
        </p:nvSpPr>
        <p:spPr>
          <a:xfrm>
            <a:off x="491320" y="2311596"/>
            <a:ext cx="5948616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ZW" sz="1400" i="1" dirty="0" smtClean="0"/>
              <a:t>Q: Do </a:t>
            </a:r>
            <a:r>
              <a:rPr lang="en-ZW" sz="1400" i="1" dirty="0"/>
              <a:t>you use TelOne fixed telephone </a:t>
            </a:r>
            <a:r>
              <a:rPr lang="en-ZW" sz="1400" i="1" dirty="0" smtClean="0"/>
              <a:t>service as a household/business?</a:t>
            </a: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868432921"/>
              </p:ext>
            </p:extLst>
          </p:nvPr>
        </p:nvGraphicFramePr>
        <p:xfrm>
          <a:off x="322934" y="2773920"/>
          <a:ext cx="11526590" cy="284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491320" y="2308802"/>
            <a:ext cx="5948616" cy="3105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850005" y="3577484"/>
            <a:ext cx="1094705" cy="1948737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44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20" y="800882"/>
            <a:ext cx="11189817" cy="706964"/>
          </a:xfrm>
        </p:spPr>
        <p:txBody>
          <a:bodyPr/>
          <a:lstStyle/>
          <a:p>
            <a:r>
              <a:rPr lang="en-GB" sz="4400" b="1" dirty="0"/>
              <a:t>5</a:t>
            </a:r>
            <a:r>
              <a:rPr lang="en-GB" sz="4400" b="1" dirty="0" smtClean="0"/>
              <a:t>.2.0 </a:t>
            </a:r>
            <a:r>
              <a:rPr lang="en-GB" sz="4400" b="1" dirty="0"/>
              <a:t>Rating </a:t>
            </a:r>
            <a:r>
              <a:rPr lang="en-GB" sz="4400" b="1" dirty="0" err="1" smtClean="0"/>
              <a:t>TelOne’s</a:t>
            </a:r>
            <a:r>
              <a:rPr lang="en-GB" sz="4400" b="1" dirty="0" smtClean="0"/>
              <a:t> voice </a:t>
            </a:r>
            <a:r>
              <a:rPr lang="en-GB" sz="4400" b="1" dirty="0"/>
              <a:t>quality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22933" y="5747030"/>
            <a:ext cx="11869067" cy="1033745"/>
          </a:xfrm>
        </p:spPr>
        <p:txBody>
          <a:bodyPr>
            <a:noAutofit/>
          </a:bodyPr>
          <a:lstStyle/>
          <a:p>
            <a:r>
              <a:rPr lang="en-ZW" sz="1400" dirty="0" smtClean="0">
                <a:solidFill>
                  <a:schemeClr val="tx1"/>
                </a:solidFill>
              </a:rPr>
              <a:t>Overall, </a:t>
            </a:r>
            <a:r>
              <a:rPr lang="en-ZW" sz="1400" dirty="0">
                <a:solidFill>
                  <a:schemeClr val="tx1"/>
                </a:solidFill>
              </a:rPr>
              <a:t>voice quality for </a:t>
            </a:r>
            <a:r>
              <a:rPr lang="en-ZW" sz="1400" dirty="0" err="1">
                <a:solidFill>
                  <a:schemeClr val="tx1"/>
                </a:solidFill>
              </a:rPr>
              <a:t>TelOne</a:t>
            </a:r>
            <a:r>
              <a:rPr lang="en-ZW" sz="1400" dirty="0">
                <a:solidFill>
                  <a:schemeClr val="tx1"/>
                </a:solidFill>
              </a:rPr>
              <a:t> was rated positively at both corporate and household </a:t>
            </a:r>
            <a:r>
              <a:rPr lang="en-ZW" sz="1400" dirty="0" smtClean="0">
                <a:solidFill>
                  <a:schemeClr val="tx1"/>
                </a:solidFill>
              </a:rPr>
              <a:t>level although it was highest for corporates. </a:t>
            </a:r>
          </a:p>
          <a:p>
            <a:r>
              <a:rPr lang="en-ZW" sz="1400" dirty="0" smtClean="0">
                <a:solidFill>
                  <a:schemeClr val="tx1"/>
                </a:solidFill>
              </a:rPr>
              <a:t>However, voice quality was rated highly in Mash West by household consumers 5.63 and in Mat South by corporates 6.13. </a:t>
            </a:r>
          </a:p>
          <a:p>
            <a:r>
              <a:rPr lang="en-ZW" sz="1400" dirty="0" smtClean="0">
                <a:solidFill>
                  <a:schemeClr val="tx1"/>
                </a:solidFill>
              </a:rPr>
              <a:t>Lowest ratings on voice quality were recorded in Mat South (4.14) and Mash Central (4.71) for household and corporate consumers respectively </a:t>
            </a:r>
            <a:endParaRPr lang="en-ZW" sz="14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53037" y="3348508"/>
            <a:ext cx="991672" cy="212501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527146656"/>
              </p:ext>
            </p:extLst>
          </p:nvPr>
        </p:nvGraphicFramePr>
        <p:xfrm>
          <a:off x="335811" y="2622049"/>
          <a:ext cx="11526590" cy="3065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491320" y="2254462"/>
            <a:ext cx="111898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1400" i="1" dirty="0" smtClean="0"/>
              <a:t>Q: How </a:t>
            </a:r>
            <a:r>
              <a:rPr lang="en-ZW" sz="1400" i="1" dirty="0"/>
              <a:t>do you rate the voice quality of </a:t>
            </a:r>
            <a:r>
              <a:rPr lang="en-ZW" sz="1400" i="1" dirty="0" err="1"/>
              <a:t>TelOne’s</a:t>
            </a:r>
            <a:r>
              <a:rPr lang="en-ZW" sz="1400" i="1" dirty="0"/>
              <a:t> telephone </a:t>
            </a:r>
            <a:r>
              <a:rPr lang="en-ZW" sz="1400" i="1" dirty="0" smtClean="0"/>
              <a:t>service on a 7-Point Scale where </a:t>
            </a:r>
            <a:r>
              <a:rPr lang="en-ZW" sz="1400" b="1" i="1" dirty="0" smtClean="0"/>
              <a:t>1</a:t>
            </a:r>
            <a:r>
              <a:rPr lang="en-ZW" sz="1400" i="1" dirty="0" smtClean="0"/>
              <a:t>=Very Poor and </a:t>
            </a:r>
            <a:r>
              <a:rPr lang="en-ZW" sz="1400" b="1" i="1" dirty="0" smtClean="0"/>
              <a:t>7</a:t>
            </a:r>
            <a:r>
              <a:rPr lang="en-ZW" sz="1400" i="1" dirty="0" smtClean="0"/>
              <a:t>=Very Good?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421769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312" y="695458"/>
            <a:ext cx="11112544" cy="1283647"/>
          </a:xfrm>
        </p:spPr>
        <p:txBody>
          <a:bodyPr/>
          <a:lstStyle/>
          <a:p>
            <a:r>
              <a:rPr lang="en-GB" sz="4000" b="1" dirty="0"/>
              <a:t>5</a:t>
            </a:r>
            <a:r>
              <a:rPr lang="en-GB" sz="4000" b="1" dirty="0" smtClean="0"/>
              <a:t>.3.0 Rating </a:t>
            </a:r>
            <a:r>
              <a:rPr lang="en-GB" sz="4000" b="1" dirty="0" err="1" smtClean="0"/>
              <a:t>TelOne’s</a:t>
            </a:r>
            <a:r>
              <a:rPr lang="en-GB" sz="4000" b="1" dirty="0" smtClean="0"/>
              <a:t> call dropout frequency</a:t>
            </a:r>
            <a:endParaRPr lang="en-GB" sz="4000" b="1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2261" y="6027232"/>
            <a:ext cx="11364643" cy="631145"/>
          </a:xfrm>
        </p:spPr>
        <p:txBody>
          <a:bodyPr>
            <a:noAutofit/>
          </a:bodyPr>
          <a:lstStyle/>
          <a:p>
            <a:r>
              <a:rPr lang="en-ZW" sz="1400" dirty="0" smtClean="0">
                <a:solidFill>
                  <a:schemeClr val="tx1"/>
                </a:solidFill>
              </a:rPr>
              <a:t>Overall, </a:t>
            </a:r>
            <a:r>
              <a:rPr lang="en-ZW" sz="1400" dirty="0" err="1" smtClean="0">
                <a:solidFill>
                  <a:schemeClr val="tx1"/>
                </a:solidFill>
              </a:rPr>
              <a:t>TelOne</a:t>
            </a:r>
            <a:r>
              <a:rPr lang="en-ZW" sz="1400" dirty="0" smtClean="0">
                <a:solidFill>
                  <a:schemeClr val="tx1"/>
                </a:solidFill>
              </a:rPr>
              <a:t> was rated positively on call dropouts, as majority of consumers claimed that they rarely experience call dropouts.</a:t>
            </a:r>
          </a:p>
          <a:p>
            <a:r>
              <a:rPr lang="en-ZW" sz="1400" dirty="0" smtClean="0">
                <a:solidFill>
                  <a:schemeClr val="tx1"/>
                </a:solidFill>
              </a:rPr>
              <a:t>Mash Central experiences high frequency of call dropping during conversations for both household and corporate consumers</a:t>
            </a:r>
            <a:endParaRPr lang="en-ZW" sz="14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2261" y="2260546"/>
            <a:ext cx="115992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1400" b="1" i="1" dirty="0" smtClean="0"/>
              <a:t>Q: </a:t>
            </a:r>
            <a:r>
              <a:rPr lang="en-ZW" sz="1400" i="1" dirty="0" smtClean="0"/>
              <a:t>How </a:t>
            </a:r>
            <a:r>
              <a:rPr lang="en-ZW" sz="1400" i="1" dirty="0"/>
              <a:t>do you rate the frequency of call dropping during conversations (partial or complete dropout of calls</a:t>
            </a:r>
            <a:r>
              <a:rPr lang="en-ZW" sz="1400" i="1" dirty="0" smtClean="0"/>
              <a:t>) with TelOne, </a:t>
            </a:r>
            <a:r>
              <a:rPr lang="en-ZW" sz="1400" i="1" dirty="0"/>
              <a:t>on a </a:t>
            </a:r>
            <a:r>
              <a:rPr lang="en-ZW" sz="1400" b="1" i="1" dirty="0" smtClean="0">
                <a:solidFill>
                  <a:srgbClr val="FF6600"/>
                </a:solidFill>
              </a:rPr>
              <a:t>7-Point Scale</a:t>
            </a:r>
            <a:r>
              <a:rPr lang="en-ZW" sz="1400" i="1" dirty="0" smtClean="0"/>
              <a:t> </a:t>
            </a:r>
            <a:r>
              <a:rPr lang="en-ZW" sz="1400" i="1" dirty="0"/>
              <a:t>ranging from – </a:t>
            </a:r>
            <a:r>
              <a:rPr lang="en-ZW" sz="1400" b="1" i="1" dirty="0"/>
              <a:t>Always </a:t>
            </a:r>
            <a:r>
              <a:rPr lang="en-ZW" sz="1400" i="1" dirty="0"/>
              <a:t>[1</a:t>
            </a:r>
            <a:r>
              <a:rPr lang="en-ZW" sz="1400" i="1" dirty="0" smtClean="0"/>
              <a:t>] to </a:t>
            </a:r>
            <a:r>
              <a:rPr lang="en-ZW" sz="1400" b="1" i="1" dirty="0"/>
              <a:t>Never </a:t>
            </a:r>
            <a:r>
              <a:rPr lang="en-ZW" sz="1400" i="1" dirty="0"/>
              <a:t>[7</a:t>
            </a:r>
            <a:r>
              <a:rPr lang="en-ZW" sz="1400" i="1" dirty="0" smtClean="0"/>
              <a:t>]</a:t>
            </a:r>
            <a:endParaRPr lang="en-GB" sz="1400" i="1" dirty="0"/>
          </a:p>
        </p:txBody>
      </p:sp>
      <p:sp>
        <p:nvSpPr>
          <p:cNvPr id="4" name="Oval 3"/>
          <p:cNvSpPr/>
          <p:nvPr/>
        </p:nvSpPr>
        <p:spPr>
          <a:xfrm>
            <a:off x="3618963" y="3644721"/>
            <a:ext cx="965916" cy="97120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326265" y="3400023"/>
            <a:ext cx="991672" cy="23053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122616651"/>
              </p:ext>
            </p:extLst>
          </p:nvPr>
        </p:nvGraphicFramePr>
        <p:xfrm>
          <a:off x="8582" y="2829338"/>
          <a:ext cx="12192000" cy="2731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9977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639" y="1030312"/>
            <a:ext cx="11204621" cy="811368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GB" sz="4000" b="1" dirty="0" smtClean="0"/>
              <a:t>5.4.0: Performance on Service Expectations</a:t>
            </a:r>
            <a:endParaRPr lang="en-GB" sz="4000" b="1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8168760"/>
              </p:ext>
            </p:extLst>
          </p:nvPr>
        </p:nvGraphicFramePr>
        <p:xfrm>
          <a:off x="463639" y="3450019"/>
          <a:ext cx="1139271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56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359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111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33773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SERVICE EXPECTATIONS</a:t>
                      </a:r>
                    </a:p>
                    <a:p>
                      <a:r>
                        <a:rPr lang="en-GB" sz="1600" dirty="0" smtClean="0"/>
                        <a:t>(FIXED</a:t>
                      </a:r>
                      <a:r>
                        <a:rPr lang="en-GB" sz="1600" baseline="0" dirty="0" smtClean="0"/>
                        <a:t> TELEPHONE</a:t>
                      </a:r>
                      <a:r>
                        <a:rPr lang="en-GB" sz="1600" dirty="0" smtClean="0"/>
                        <a:t>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HOUSEHOLD CONSUMERS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CORPORATE CONSUMERS</a:t>
                      </a:r>
                      <a:endParaRPr lang="en-GB" sz="1600" dirty="0"/>
                    </a:p>
                  </a:txBody>
                  <a:tcPr anchor="ctr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Call success rate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2"/>
                          </a:solidFill>
                        </a:rPr>
                        <a:t>5.43</a:t>
                      </a:r>
                      <a:endParaRPr lang="en-GB" sz="1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2"/>
                          </a:solidFill>
                        </a:rPr>
                        <a:t>5.75</a:t>
                      </a:r>
                      <a:endParaRPr lang="en-GB" sz="1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Consistent</a:t>
                      </a:r>
                      <a:r>
                        <a:rPr lang="en-GB" sz="1800" baseline="0" dirty="0" smtClean="0"/>
                        <a:t> network availability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/>
                        <a:t>5.31</a:t>
                      </a:r>
                      <a:endParaRPr lang="en-GB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5.57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N</a:t>
                      </a:r>
                      <a:r>
                        <a:rPr lang="en-GB" sz="1800" baseline="0" dirty="0" smtClean="0"/>
                        <a:t>etwork quality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solidFill>
                            <a:schemeClr val="tx1"/>
                          </a:solidFill>
                        </a:rPr>
                        <a:t>5.26</a:t>
                      </a:r>
                      <a:endParaRPr lang="en-GB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tx2"/>
                          </a:solidFill>
                        </a:rPr>
                        <a:t>5.64</a:t>
                      </a:r>
                      <a:endParaRPr lang="en-GB" sz="1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Affordable</a:t>
                      </a:r>
                      <a:r>
                        <a:rPr lang="en-GB" sz="1800" baseline="0" dirty="0" smtClean="0"/>
                        <a:t> pricing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solidFill>
                            <a:schemeClr val="tx1"/>
                          </a:solidFill>
                        </a:rPr>
                        <a:t>5.14</a:t>
                      </a:r>
                      <a:endParaRPr lang="en-GB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5.14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Delivery of monthly statements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rgbClr val="FF0000"/>
                          </a:solidFill>
                        </a:rPr>
                        <a:t>4.89</a:t>
                      </a:r>
                      <a:endParaRPr lang="en-GB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5.26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Billing accuracy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solidFill>
                            <a:schemeClr val="tx1"/>
                          </a:solidFill>
                        </a:rPr>
                        <a:t>5.27</a:t>
                      </a:r>
                      <a:endParaRPr lang="en-GB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5.33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75551" y="2353462"/>
            <a:ext cx="119164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</a:rPr>
              <a:t>Q: To what extent are you satisfied with </a:t>
            </a:r>
            <a:r>
              <a:rPr lang="en-GB" sz="1600" b="1" i="1" u="sng" dirty="0">
                <a:latin typeface="Calibri" panose="020F0502020204030204" pitchFamily="34" charset="0"/>
                <a:ea typeface="Calibri" panose="020F0502020204030204" pitchFamily="34" charset="0"/>
              </a:rPr>
              <a:t>your service provider 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</a:rPr>
              <a:t>on a </a:t>
            </a:r>
            <a:r>
              <a:rPr lang="en-GB" sz="1600" b="1" i="1" dirty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7-Point Scale 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</a:rPr>
              <a:t>ranging from – Extremely Dissatisfied [1], Dissatisfied [2], Dissatisfied to some extent [3], Not sure [4], Satisfied to some extent [5], Satisfied [6], to Very Satisfied [7] ] </a:t>
            </a:r>
          </a:p>
        </p:txBody>
      </p:sp>
    </p:spTree>
    <p:extLst>
      <p:ext uri="{BB962C8B-B14F-4D97-AF65-F5344CB8AC3E}">
        <p14:creationId xmlns:p14="http://schemas.microsoft.com/office/powerpoint/2010/main" val="68934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3063" y="6497219"/>
            <a:ext cx="2303395" cy="368363"/>
          </a:xfrm>
        </p:spPr>
        <p:txBody>
          <a:bodyPr>
            <a:normAutofit/>
          </a:bodyPr>
          <a:lstStyle/>
          <a:p>
            <a:r>
              <a:rPr lang="en-ZW" dirty="0" smtClean="0">
                <a:solidFill>
                  <a:schemeClr val="tx1"/>
                </a:solidFill>
              </a:rPr>
              <a:t>.</a:t>
            </a:r>
            <a:endParaRPr lang="en-ZW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3272657"/>
            <a:ext cx="12192000" cy="86146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GB" sz="3600" b="1" dirty="0"/>
              <a:t>6</a:t>
            </a:r>
            <a:r>
              <a:rPr lang="en-GB" sz="3600" b="1" dirty="0" smtClean="0"/>
              <a:t>.0: Mobile Telephone Services: </a:t>
            </a:r>
            <a:r>
              <a:rPr lang="en-GB" sz="3600" b="1" dirty="0" smtClean="0">
                <a:solidFill>
                  <a:srgbClr val="0070C0"/>
                </a:solidFill>
              </a:rPr>
              <a:t>(MNOs)</a:t>
            </a:r>
            <a:endParaRPr lang="en-GB" sz="3600" b="1" dirty="0">
              <a:solidFill>
                <a:srgbClr val="0070C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964" y="796535"/>
            <a:ext cx="2848757" cy="19309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277" y="796535"/>
            <a:ext cx="2469484" cy="1624084"/>
          </a:xfrm>
          <a:prstGeom prst="rect">
            <a:avLst/>
          </a:prstGeom>
        </p:spPr>
      </p:pic>
      <p:pic>
        <p:nvPicPr>
          <p:cNvPr id="10" name="Picture 2" descr="Image result for NetO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45932" y="604757"/>
            <a:ext cx="2150897" cy="217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98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0689" y="2275227"/>
            <a:ext cx="40382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W" sz="1600" b="1" i="1" dirty="0" smtClean="0"/>
              <a:t>Q: </a:t>
            </a:r>
            <a:r>
              <a:rPr lang="en-ZW" sz="1600" i="1" dirty="0" smtClean="0"/>
              <a:t>Do </a:t>
            </a:r>
            <a:r>
              <a:rPr lang="en-ZW" sz="1600" i="1" dirty="0"/>
              <a:t>you use </a:t>
            </a:r>
            <a:r>
              <a:rPr lang="en-ZW" sz="1600" i="1" dirty="0" smtClean="0"/>
              <a:t>mobile telephone services?</a:t>
            </a:r>
            <a:endParaRPr lang="en-GB" sz="1600" i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5909" y="5909490"/>
            <a:ext cx="12191999" cy="649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W" sz="1400" dirty="0">
                <a:solidFill>
                  <a:schemeClr val="tx1"/>
                </a:solidFill>
                <a:cs typeface="Calibri" panose="020F0502020204030204" pitchFamily="34" charset="0"/>
              </a:rPr>
              <a:t>Usage of mobile telephone services </a:t>
            </a:r>
            <a:r>
              <a:rPr lang="en-ZW" sz="1400" dirty="0" smtClean="0">
                <a:solidFill>
                  <a:schemeClr val="tx1"/>
                </a:solidFill>
                <a:cs typeface="Calibri" panose="020F0502020204030204" pitchFamily="34" charset="0"/>
              </a:rPr>
              <a:t>declined to 93% among household consumers from </a:t>
            </a:r>
            <a:r>
              <a:rPr lang="en-ZW" sz="1400" dirty="0">
                <a:solidFill>
                  <a:schemeClr val="tx1"/>
                </a:solidFill>
                <a:cs typeface="Calibri" panose="020F0502020204030204" pitchFamily="34" charset="0"/>
              </a:rPr>
              <a:t>99% recorded in the 2015 survey. </a:t>
            </a:r>
          </a:p>
          <a:p>
            <a:r>
              <a:rPr lang="en-ZW" sz="1400" dirty="0">
                <a:solidFill>
                  <a:schemeClr val="tx1"/>
                </a:solidFill>
                <a:cs typeface="Calibri" panose="020F0502020204030204" pitchFamily="34" charset="0"/>
              </a:rPr>
              <a:t>However, usage of mobile telephone services </a:t>
            </a:r>
            <a:r>
              <a:rPr lang="en-ZW" sz="1400" dirty="0" smtClean="0">
                <a:solidFill>
                  <a:schemeClr val="tx1"/>
                </a:solidFill>
                <a:cs typeface="Calibri" panose="020F0502020204030204" pitchFamily="34" charset="0"/>
              </a:rPr>
              <a:t>declined significantly among </a:t>
            </a:r>
            <a:r>
              <a:rPr lang="en-ZW" sz="1400" dirty="0">
                <a:solidFill>
                  <a:schemeClr val="tx1"/>
                </a:solidFill>
                <a:cs typeface="Calibri" panose="020F0502020204030204" pitchFamily="34" charset="0"/>
              </a:rPr>
              <a:t>corporate consumers to the level of 53% compared to </a:t>
            </a:r>
            <a:r>
              <a:rPr lang="en-ZW" sz="1400" dirty="0" smtClean="0">
                <a:solidFill>
                  <a:schemeClr val="tx1"/>
                </a:solidFill>
                <a:cs typeface="Calibri" panose="020F0502020204030204" pitchFamily="34" charset="0"/>
              </a:rPr>
              <a:t>74</a:t>
            </a:r>
            <a:r>
              <a:rPr lang="en-ZW" sz="1400" dirty="0">
                <a:solidFill>
                  <a:schemeClr val="tx1"/>
                </a:solidFill>
                <a:cs typeface="Calibri" panose="020F0502020204030204" pitchFamily="34" charset="0"/>
              </a:rPr>
              <a:t>% reported in 2015.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320" y="967176"/>
            <a:ext cx="11189817" cy="706964"/>
          </a:xfrm>
        </p:spPr>
        <p:txBody>
          <a:bodyPr/>
          <a:lstStyle/>
          <a:p>
            <a:r>
              <a:rPr lang="en-GB" sz="4000" b="1" dirty="0"/>
              <a:t>6</a:t>
            </a:r>
            <a:r>
              <a:rPr lang="en-GB" sz="4000" b="1" dirty="0" smtClean="0"/>
              <a:t>.1.0 Usage of mobile telephone services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9118" y="3214868"/>
            <a:ext cx="991672" cy="23053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2521138"/>
              </p:ext>
            </p:extLst>
          </p:nvPr>
        </p:nvGraphicFramePr>
        <p:xfrm>
          <a:off x="48182" y="2787347"/>
          <a:ext cx="12076091" cy="2938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8493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20" y="940138"/>
            <a:ext cx="11189817" cy="706964"/>
          </a:xfrm>
        </p:spPr>
        <p:txBody>
          <a:bodyPr/>
          <a:lstStyle/>
          <a:p>
            <a:r>
              <a:rPr lang="en-GB" b="1" dirty="0" smtClean="0"/>
              <a:t>6.2.0 Usage of Mobile Network Operators </a:t>
            </a:r>
            <a:r>
              <a:rPr lang="en-GB" b="1" dirty="0" smtClean="0">
                <a:solidFill>
                  <a:srgbClr val="FFFF00"/>
                </a:solidFill>
              </a:rPr>
              <a:t>(MNOs)</a:t>
            </a:r>
            <a:endParaRPr lang="en-GB" b="1" dirty="0">
              <a:solidFill>
                <a:srgbClr val="FFFF00"/>
              </a:solidFill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084685946"/>
              </p:ext>
            </p:extLst>
          </p:nvPr>
        </p:nvGraphicFramePr>
        <p:xfrm>
          <a:off x="308919" y="2323070"/>
          <a:ext cx="5306271" cy="3498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439006283"/>
              </p:ext>
            </p:extLst>
          </p:nvPr>
        </p:nvGraphicFramePr>
        <p:xfrm>
          <a:off x="5918887" y="2323070"/>
          <a:ext cx="5762250" cy="3498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663175" y="6052171"/>
            <a:ext cx="45977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1600" i="1" dirty="0" smtClean="0"/>
              <a:t>Q: Which </a:t>
            </a:r>
            <a:r>
              <a:rPr lang="en-ZW" sz="1600" i="1" dirty="0"/>
              <a:t>mobile telecommunication service provider are you </a:t>
            </a:r>
            <a:r>
              <a:rPr lang="en-ZW" sz="1600" b="1" i="1" dirty="0"/>
              <a:t>currently </a:t>
            </a:r>
            <a:r>
              <a:rPr lang="en-ZW" sz="1600" b="1" i="1" dirty="0" smtClean="0"/>
              <a:t>using</a:t>
            </a:r>
            <a:r>
              <a:rPr lang="en-ZW" sz="1600" i="1" dirty="0" smtClean="0"/>
              <a:t>?</a:t>
            </a:r>
            <a:endParaRPr lang="en-GB" sz="1600" i="1" dirty="0"/>
          </a:p>
        </p:txBody>
      </p:sp>
      <p:sp>
        <p:nvSpPr>
          <p:cNvPr id="5" name="Rectangle 4"/>
          <p:cNvSpPr/>
          <p:nvPr/>
        </p:nvSpPr>
        <p:spPr>
          <a:xfrm>
            <a:off x="6086228" y="6084196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W" sz="1600" i="1" dirty="0" smtClean="0"/>
              <a:t>Q: Which </a:t>
            </a:r>
            <a:r>
              <a:rPr lang="en-ZW" sz="1600" i="1" dirty="0"/>
              <a:t>mobile telecommunication service provider do you use </a:t>
            </a:r>
            <a:r>
              <a:rPr lang="en-ZW" sz="1600" b="1" i="1" dirty="0"/>
              <a:t>most </a:t>
            </a:r>
            <a:r>
              <a:rPr lang="en-ZW" sz="1600" b="1" i="1" dirty="0" smtClean="0"/>
              <a:t>often</a:t>
            </a:r>
            <a:r>
              <a:rPr lang="en-ZW" sz="1600" i="1" dirty="0" smtClean="0"/>
              <a:t>?</a:t>
            </a:r>
            <a:endParaRPr lang="en-GB" sz="1600" i="1" dirty="0"/>
          </a:p>
        </p:txBody>
      </p:sp>
    </p:spTree>
    <p:extLst>
      <p:ext uri="{BB962C8B-B14F-4D97-AF65-F5344CB8AC3E}">
        <p14:creationId xmlns:p14="http://schemas.microsoft.com/office/powerpoint/2010/main" val="67566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746" y="963105"/>
            <a:ext cx="11189817" cy="706964"/>
          </a:xfrm>
        </p:spPr>
        <p:txBody>
          <a:bodyPr/>
          <a:lstStyle/>
          <a:p>
            <a:r>
              <a:rPr lang="en-GB" sz="4800" b="1" dirty="0" smtClean="0"/>
              <a:t>6.3.0 Rating of toll-free services</a:t>
            </a:r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3353" y="5965923"/>
            <a:ext cx="11949909" cy="806847"/>
          </a:xfrm>
        </p:spPr>
        <p:txBody>
          <a:bodyPr>
            <a:noAutofit/>
          </a:bodyPr>
          <a:lstStyle/>
          <a:p>
            <a:r>
              <a:rPr lang="en-ZW" sz="1300" dirty="0" smtClean="0">
                <a:solidFill>
                  <a:schemeClr val="tx1"/>
                </a:solidFill>
                <a:cs typeface="Calibri" panose="020F0502020204030204" pitchFamily="34" charset="0"/>
              </a:rPr>
              <a:t>Significant proportions of household and corporate consumers have used toll free services from their service providers.</a:t>
            </a:r>
          </a:p>
          <a:p>
            <a:r>
              <a:rPr lang="en-ZW" sz="1300" dirty="0" err="1" smtClean="0">
                <a:solidFill>
                  <a:schemeClr val="tx1"/>
                </a:solidFill>
                <a:cs typeface="Calibri" panose="020F0502020204030204" pitchFamily="34" charset="0"/>
              </a:rPr>
              <a:t>NetOne</a:t>
            </a:r>
            <a:r>
              <a:rPr lang="en-ZW" sz="1300" dirty="0" smtClean="0">
                <a:solidFill>
                  <a:schemeClr val="tx1"/>
                </a:solidFill>
                <a:cs typeface="Calibri" panose="020F0502020204030204" pitchFamily="34" charset="0"/>
              </a:rPr>
              <a:t> and </a:t>
            </a:r>
            <a:r>
              <a:rPr lang="en-ZW" sz="1300" dirty="0" err="1" smtClean="0">
                <a:solidFill>
                  <a:schemeClr val="tx1"/>
                </a:solidFill>
                <a:cs typeface="Calibri" panose="020F0502020204030204" pitchFamily="34" charset="0"/>
              </a:rPr>
              <a:t>Telecel</a:t>
            </a:r>
            <a:r>
              <a:rPr lang="en-ZW" sz="1300" dirty="0" smtClean="0">
                <a:solidFill>
                  <a:schemeClr val="tx1"/>
                </a:solidFill>
                <a:cs typeface="Calibri" panose="020F0502020204030204" pitchFamily="34" charset="0"/>
              </a:rPr>
              <a:t> had more positive ratings of above 5 for both household and corporate consumers. However, </a:t>
            </a:r>
            <a:r>
              <a:rPr lang="en-ZW" sz="1300" dirty="0" err="1" smtClean="0">
                <a:solidFill>
                  <a:schemeClr val="tx1"/>
                </a:solidFill>
                <a:cs typeface="Calibri" panose="020F0502020204030204" pitchFamily="34" charset="0"/>
              </a:rPr>
              <a:t>Econet</a:t>
            </a:r>
            <a:r>
              <a:rPr lang="en-ZW" sz="1300" dirty="0" smtClean="0">
                <a:solidFill>
                  <a:schemeClr val="tx1"/>
                </a:solidFill>
                <a:cs typeface="Calibri" panose="020F0502020204030204" pitchFamily="34" charset="0"/>
              </a:rPr>
              <a:t> received fairly low ratings of 4.05 and 4.30 among household and corporate consumers respectively.</a:t>
            </a:r>
          </a:p>
          <a:p>
            <a:endParaRPr lang="en-ZW" sz="13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050882734"/>
              </p:ext>
            </p:extLst>
          </p:nvPr>
        </p:nvGraphicFramePr>
        <p:xfrm>
          <a:off x="6654084" y="3409731"/>
          <a:ext cx="2064913" cy="2402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26437260"/>
              </p:ext>
            </p:extLst>
          </p:nvPr>
        </p:nvGraphicFramePr>
        <p:xfrm>
          <a:off x="242090" y="3443387"/>
          <a:ext cx="2292441" cy="2456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7868989" y="3024917"/>
            <a:ext cx="3052293" cy="334850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Corporate Consumers</a:t>
            </a:r>
            <a:endParaRPr lang="en-GB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04597" y="3034583"/>
            <a:ext cx="3052293" cy="334850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Household Consumers</a:t>
            </a:r>
            <a:endParaRPr lang="en-GB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237814"/>
            <a:ext cx="85000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1400" b="1" i="1" dirty="0" smtClean="0"/>
              <a:t>Q: </a:t>
            </a:r>
            <a:r>
              <a:rPr lang="en-ZW" sz="1400" i="1" dirty="0" smtClean="0"/>
              <a:t>Have </a:t>
            </a:r>
            <a:r>
              <a:rPr lang="en-ZW" sz="1400" i="1" dirty="0"/>
              <a:t>you ever used toll-free services offered by </a:t>
            </a:r>
            <a:r>
              <a:rPr lang="en-ZW" sz="1400" b="1" i="1" u="sng" dirty="0" smtClean="0"/>
              <a:t>your main service provider?</a:t>
            </a:r>
            <a:endParaRPr lang="en-GB" sz="1400" b="1" i="1" u="sng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495906"/>
              </p:ext>
            </p:extLst>
          </p:nvPr>
        </p:nvGraphicFramePr>
        <p:xfrm>
          <a:off x="2853893" y="3615838"/>
          <a:ext cx="3005994" cy="1795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9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040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68753">
                <a:tc gridSpan="2">
                  <a:txBody>
                    <a:bodyPr/>
                    <a:lstStyle/>
                    <a:p>
                      <a:r>
                        <a:rPr lang="en-GB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TOLL-FREE SERVICES RATING</a:t>
                      </a:r>
                      <a:endParaRPr lang="en-GB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8699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W" sz="18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Econet</a:t>
                      </a:r>
                      <a:endParaRPr lang="en-ZW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4.05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W" sz="18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NetOne</a:t>
                      </a:r>
                      <a:endParaRPr lang="en-ZW" sz="18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5.27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W" sz="18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Telecel</a:t>
                      </a:r>
                      <a:endParaRPr lang="en-ZW" sz="18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5.66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597071"/>
              </p:ext>
            </p:extLst>
          </p:nvPr>
        </p:nvGraphicFramePr>
        <p:xfrm>
          <a:off x="9156879" y="3497315"/>
          <a:ext cx="2936383" cy="1904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0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363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2145">
                <a:tc gridSpan="2">
                  <a:txBody>
                    <a:bodyPr/>
                    <a:lstStyle/>
                    <a:p>
                      <a:r>
                        <a:rPr lang="en-GB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TOLL-FREE</a:t>
                      </a:r>
                      <a:r>
                        <a:rPr lang="en-GB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SERVICES RATING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8478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W" sz="18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Econet</a:t>
                      </a:r>
                      <a:endParaRPr lang="en-ZW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4.30</a:t>
                      </a:r>
                      <a:endParaRPr lang="en-GB" sz="1800" b="0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8213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W" sz="18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NetOne</a:t>
                      </a:r>
                      <a:endParaRPr lang="en-ZW" sz="18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latin typeface="+mn-lt"/>
                          <a:cs typeface="Calibri" panose="020F0502020204030204" pitchFamily="34" charset="0"/>
                        </a:rPr>
                        <a:t>5.36</a:t>
                      </a:r>
                      <a:endParaRPr lang="en-GB" sz="18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8213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W" sz="18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Telecel</a:t>
                      </a:r>
                      <a:endParaRPr lang="en-ZW" sz="18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latin typeface="+mn-lt"/>
                          <a:cs typeface="Calibri" panose="020F0502020204030204" pitchFamily="34" charset="0"/>
                        </a:rPr>
                        <a:t>5.50</a:t>
                      </a:r>
                      <a:endParaRPr lang="en-GB" sz="1800" b="1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2567761"/>
            <a:ext cx="122666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i="1" dirty="0" smtClean="0">
                <a:ea typeface="Calibri" panose="020F0502020204030204" pitchFamily="34" charset="0"/>
              </a:rPr>
              <a:t>Q: </a:t>
            </a:r>
            <a:r>
              <a:rPr lang="en-ZW" sz="1400" i="1" dirty="0">
                <a:ea typeface="Calibri" panose="020F0502020204030204" pitchFamily="34" charset="0"/>
              </a:rPr>
              <a:t>To what extent are you satisfied with toll-free services </a:t>
            </a:r>
            <a:r>
              <a:rPr lang="en-ZW" sz="1400" i="1" dirty="0" smtClean="0">
                <a:ea typeface="Calibri" panose="020F0502020204030204" pitchFamily="34" charset="0"/>
              </a:rPr>
              <a:t>from </a:t>
            </a:r>
            <a:r>
              <a:rPr lang="en-ZW" sz="1400" b="1" i="1" u="sng" dirty="0" smtClean="0">
                <a:ea typeface="Calibri" panose="020F0502020204030204" pitchFamily="34" charset="0"/>
              </a:rPr>
              <a:t>main service provider</a:t>
            </a:r>
            <a:r>
              <a:rPr lang="en-GB" sz="1400" b="1" i="1" u="sng" dirty="0" smtClean="0">
                <a:ea typeface="Calibri" panose="020F0502020204030204" pitchFamily="34" charset="0"/>
              </a:rPr>
              <a:t> </a:t>
            </a:r>
            <a:r>
              <a:rPr lang="en-GB" sz="1400" i="1" dirty="0">
                <a:ea typeface="Calibri" panose="020F0502020204030204" pitchFamily="34" charset="0"/>
              </a:rPr>
              <a:t>on </a:t>
            </a:r>
            <a:r>
              <a:rPr lang="en-GB" sz="1400" i="1" dirty="0" smtClean="0">
                <a:ea typeface="Calibri" panose="020F0502020204030204" pitchFamily="34" charset="0"/>
              </a:rPr>
              <a:t>a </a:t>
            </a:r>
            <a:r>
              <a:rPr lang="en-GB" sz="1400" b="1" i="1" dirty="0" smtClean="0">
                <a:solidFill>
                  <a:srgbClr val="FF6600"/>
                </a:solidFill>
                <a:ea typeface="Calibri" panose="020F0502020204030204" pitchFamily="34" charset="0"/>
              </a:rPr>
              <a:t>7-point </a:t>
            </a:r>
            <a:r>
              <a:rPr lang="en-GB" sz="1400" b="1" i="1" dirty="0">
                <a:solidFill>
                  <a:srgbClr val="FF6600"/>
                </a:solidFill>
                <a:ea typeface="Calibri" panose="020F0502020204030204" pitchFamily="34" charset="0"/>
              </a:rPr>
              <a:t>scale</a:t>
            </a:r>
            <a:r>
              <a:rPr lang="en-GB" sz="1400" i="1" dirty="0">
                <a:ea typeface="Calibri" panose="020F0502020204030204" pitchFamily="34" charset="0"/>
              </a:rPr>
              <a:t> ranging </a:t>
            </a:r>
            <a:r>
              <a:rPr lang="en-GB" sz="1400" i="1" dirty="0" smtClean="0">
                <a:ea typeface="Calibri" panose="020F0502020204030204" pitchFamily="34" charset="0"/>
              </a:rPr>
              <a:t>from </a:t>
            </a:r>
            <a:r>
              <a:rPr lang="en-GB" sz="1400" i="1" dirty="0">
                <a:ea typeface="Calibri" panose="020F0502020204030204" pitchFamily="34" charset="0"/>
              </a:rPr>
              <a:t>Extremely Dissatisfied [1</a:t>
            </a:r>
            <a:r>
              <a:rPr lang="en-GB" sz="1400" i="1" dirty="0" smtClean="0">
                <a:ea typeface="Calibri" panose="020F0502020204030204" pitchFamily="34" charset="0"/>
              </a:rPr>
              <a:t>] to Very satisfied [</a:t>
            </a:r>
            <a:r>
              <a:rPr lang="en-GB" sz="1400" i="1" dirty="0">
                <a:ea typeface="Calibri" panose="020F0502020204030204" pitchFamily="34" charset="0"/>
              </a:rPr>
              <a:t>7</a:t>
            </a:r>
            <a:r>
              <a:rPr lang="en-GB" sz="1400" i="1" dirty="0" smtClean="0">
                <a:ea typeface="Calibri" panose="020F0502020204030204" pitchFamily="34" charset="0"/>
              </a:rPr>
              <a:t>]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342164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7" grpId="0">
        <p:bldAsOne/>
      </p:bldGraphic>
      <p:bldP spid="5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17" y="851268"/>
            <a:ext cx="11189817" cy="706964"/>
          </a:xfrm>
        </p:spPr>
        <p:txBody>
          <a:bodyPr/>
          <a:lstStyle/>
          <a:p>
            <a:r>
              <a:rPr lang="en-GB" sz="4400" b="1" dirty="0" smtClean="0"/>
              <a:t>6.4.0 Rating </a:t>
            </a:r>
            <a:r>
              <a:rPr lang="en-GB" sz="4400" b="1" dirty="0" smtClean="0">
                <a:solidFill>
                  <a:srgbClr val="FF0000"/>
                </a:solidFill>
              </a:rPr>
              <a:t>on </a:t>
            </a:r>
            <a:r>
              <a:rPr lang="en-GB" sz="4400" b="1" dirty="0" smtClean="0"/>
              <a:t>satisfaction with network parameters</a:t>
            </a:r>
            <a:endParaRPr lang="en-GB" sz="44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6321250"/>
            <a:ext cx="12192000" cy="496705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ZW" sz="1400" dirty="0" smtClean="0">
                <a:solidFill>
                  <a:schemeClr val="tx1"/>
                </a:solidFill>
                <a:cs typeface="Calibri" panose="020F0502020204030204" pitchFamily="34" charset="0"/>
              </a:rPr>
              <a:t>Overall, consumers were satisfied </a:t>
            </a:r>
            <a:r>
              <a:rPr lang="en-ZW" sz="1400" dirty="0">
                <a:solidFill>
                  <a:schemeClr val="tx1"/>
                </a:solidFill>
                <a:cs typeface="Calibri" panose="020F0502020204030204" pitchFamily="34" charset="0"/>
              </a:rPr>
              <a:t>with the call success rate, </a:t>
            </a:r>
            <a:r>
              <a:rPr lang="en-ZW" sz="1400" dirty="0" smtClean="0">
                <a:solidFill>
                  <a:schemeClr val="tx1"/>
                </a:solidFill>
                <a:cs typeface="Calibri" panose="020F0502020204030204" pitchFamily="34" charset="0"/>
              </a:rPr>
              <a:t>SMS </a:t>
            </a:r>
            <a:r>
              <a:rPr lang="en-ZW" sz="1400" dirty="0">
                <a:solidFill>
                  <a:schemeClr val="tx1"/>
                </a:solidFill>
                <a:cs typeface="Calibri" panose="020F0502020204030204" pitchFamily="34" charset="0"/>
              </a:rPr>
              <a:t>delivery and quality of services that utilize USSD offered by their service providers</a:t>
            </a:r>
            <a:r>
              <a:rPr lang="en-ZW" sz="1400" dirty="0" smtClean="0">
                <a:solidFill>
                  <a:schemeClr val="tx1"/>
                </a:solidFill>
                <a:cs typeface="Calibri" panose="020F0502020204030204" pitchFamily="34" charset="0"/>
              </a:rPr>
              <a:t>.</a:t>
            </a:r>
            <a:endParaRPr lang="en-ZW" sz="14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24680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i="1" dirty="0">
                <a:ea typeface="Calibri" panose="020F0502020204030204" pitchFamily="34" charset="0"/>
              </a:rPr>
              <a:t>To what extent are you satisfied with </a:t>
            </a:r>
            <a:r>
              <a:rPr lang="en-GB" sz="1400" b="1" i="1" u="sng" dirty="0">
                <a:ea typeface="Calibri" panose="020F0502020204030204" pitchFamily="34" charset="0"/>
              </a:rPr>
              <a:t>your main service provider </a:t>
            </a:r>
            <a:r>
              <a:rPr lang="en-GB" sz="1400" i="1" dirty="0">
                <a:ea typeface="Calibri" panose="020F0502020204030204" pitchFamily="34" charset="0"/>
              </a:rPr>
              <a:t>on each of the following attributes on a scale ranging from – </a:t>
            </a:r>
            <a:r>
              <a:rPr lang="en-GB" sz="1400" b="1" i="1" dirty="0">
                <a:ea typeface="Calibri" panose="020F0502020204030204" pitchFamily="34" charset="0"/>
              </a:rPr>
              <a:t>Extremely Dissatisfied [1</a:t>
            </a:r>
            <a:r>
              <a:rPr lang="en-GB" sz="1400" i="1" dirty="0">
                <a:ea typeface="Calibri" panose="020F0502020204030204" pitchFamily="34" charset="0"/>
              </a:rPr>
              <a:t>], Dissatisfied [2], Dissatisfied to some extent [3], </a:t>
            </a:r>
            <a:r>
              <a:rPr lang="en-GB" sz="1400" b="1" i="1" dirty="0">
                <a:solidFill>
                  <a:srgbClr val="FF0000"/>
                </a:solidFill>
                <a:ea typeface="Calibri" panose="020F0502020204030204" pitchFamily="34" charset="0"/>
              </a:rPr>
              <a:t>Not sure [4], </a:t>
            </a:r>
            <a:r>
              <a:rPr lang="en-GB" sz="1400" i="1" dirty="0">
                <a:ea typeface="Calibri" panose="020F0502020204030204" pitchFamily="34" charset="0"/>
              </a:rPr>
              <a:t>Satisfied to some extent [5], Satisfied [6], to </a:t>
            </a:r>
            <a:r>
              <a:rPr lang="en-GB" sz="1400" b="1" i="1" dirty="0">
                <a:ea typeface="Calibri" panose="020F0502020204030204" pitchFamily="34" charset="0"/>
              </a:rPr>
              <a:t>Very Satisfied [7] </a:t>
            </a:r>
            <a:endParaRPr lang="en-GB" sz="1400" b="1" i="1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522961586"/>
              </p:ext>
            </p:extLst>
          </p:nvPr>
        </p:nvGraphicFramePr>
        <p:xfrm>
          <a:off x="334853" y="3332542"/>
          <a:ext cx="5589431" cy="2861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761420093"/>
              </p:ext>
            </p:extLst>
          </p:nvPr>
        </p:nvGraphicFramePr>
        <p:xfrm>
          <a:off x="6272010" y="3332542"/>
          <a:ext cx="5589431" cy="2861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276563" y="2933871"/>
            <a:ext cx="3052293" cy="334850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Corporate Consumers</a:t>
            </a:r>
            <a:endParaRPr lang="en-GB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603421" y="2933871"/>
            <a:ext cx="3052293" cy="334850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Household Consumers</a:t>
            </a:r>
            <a:endParaRPr lang="en-GB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07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464" y="1102456"/>
            <a:ext cx="11155795" cy="706964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GB" sz="4000" b="1" dirty="0" smtClean="0"/>
              <a:t>6.5.0: Performance on Service expectations</a:t>
            </a:r>
            <a:endParaRPr lang="en-GB" sz="4000" b="1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9354639"/>
              </p:ext>
            </p:extLst>
          </p:nvPr>
        </p:nvGraphicFramePr>
        <p:xfrm>
          <a:off x="275550" y="3068011"/>
          <a:ext cx="11629622" cy="2994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99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136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5228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2576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5492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4403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6904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33773">
                <a:tc rowSpan="2">
                  <a:txBody>
                    <a:bodyPr/>
                    <a:lstStyle/>
                    <a:p>
                      <a:r>
                        <a:rPr lang="en-GB" sz="1600" dirty="0" smtClean="0"/>
                        <a:t>SERVICE EXPECTATIONS</a:t>
                      </a:r>
                    </a:p>
                    <a:p>
                      <a:r>
                        <a:rPr lang="en-GB" sz="1600" dirty="0" smtClean="0"/>
                        <a:t>(MNOs)</a:t>
                      </a:r>
                      <a:endParaRPr lang="en-GB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HOUSEHOLD CONSUMERS</a:t>
                      </a:r>
                      <a:endParaRPr lang="en-GB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CORPORATE CONSUMERS</a:t>
                      </a:r>
                      <a:endParaRPr lang="en-GB" sz="1600" dirty="0"/>
                    </a:p>
                  </a:txBody>
                  <a:tcPr anchor="ctr"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7767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Telecel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Econet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NetOne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Telecel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Econet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NetOne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Network</a:t>
                      </a:r>
                      <a:r>
                        <a:rPr lang="en-GB" baseline="0" dirty="0" smtClean="0"/>
                        <a:t> availability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5.28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5.18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5.51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5.86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6.38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Network quality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5.39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5.22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5.52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5.62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6.12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Affordability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5.37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4.40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5.30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6.14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4.73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6.07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T &amp; Cs of service packages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5.39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4.81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5.25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5.57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5.17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5.88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Billing accuracy for voice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5.42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4.67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5.32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5.62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5.20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5.98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Billing accuracy for SMS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5.57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/>
                        <a:t>5.13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5.59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6.08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5.44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5.95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75550" y="2238661"/>
            <a:ext cx="119164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Q: To 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</a:rPr>
              <a:t>what extent are you satisfied with </a:t>
            </a:r>
            <a:r>
              <a:rPr lang="en-GB" sz="16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your </a:t>
            </a:r>
            <a:r>
              <a:rPr lang="en-GB" sz="1600" b="1" i="1" u="sng" dirty="0" smtClean="0">
                <a:latin typeface="Calibri" panose="020F0502020204030204" pitchFamily="34" charset="0"/>
                <a:ea typeface="Calibri" panose="020F0502020204030204" pitchFamily="34" charset="0"/>
              </a:rPr>
              <a:t>main service </a:t>
            </a:r>
            <a:r>
              <a:rPr lang="en-GB" sz="1600" b="1" i="1" u="sng" dirty="0">
                <a:latin typeface="Calibri" panose="020F0502020204030204" pitchFamily="34" charset="0"/>
                <a:ea typeface="Calibri" panose="020F0502020204030204" pitchFamily="34" charset="0"/>
              </a:rPr>
              <a:t>provider </a:t>
            </a:r>
            <a:r>
              <a:rPr lang="en-GB" sz="16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on 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</a:rPr>
              <a:t>a </a:t>
            </a:r>
            <a:r>
              <a:rPr lang="en-GB" sz="1600" b="1" i="1" dirty="0" smtClean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7-Point Scale</a:t>
            </a:r>
            <a:r>
              <a:rPr lang="en-GB" sz="16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</a:rPr>
              <a:t>ranging from – </a:t>
            </a:r>
            <a:r>
              <a:rPr lang="en-ZW" sz="1600" i="1" dirty="0">
                <a:latin typeface="Calibri" panose="020F0502020204030204" pitchFamily="34" charset="0"/>
                <a:ea typeface="Calibri" panose="020F0502020204030204" pitchFamily="34" charset="0"/>
              </a:rPr>
              <a:t>Extremely Dissatisfied [1], Dissatisfied [2], Dissatisfied to some extent [3], Not sure [4], Satisfied to some extent [5], Satisfied [6], to Very Satisfied [7] </a:t>
            </a:r>
          </a:p>
        </p:txBody>
      </p:sp>
    </p:spTree>
    <p:extLst>
      <p:ext uri="{BB962C8B-B14F-4D97-AF65-F5344CB8AC3E}">
        <p14:creationId xmlns:p14="http://schemas.microsoft.com/office/powerpoint/2010/main" val="254498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3063" y="6497219"/>
            <a:ext cx="2303395" cy="368363"/>
          </a:xfrm>
        </p:spPr>
        <p:txBody>
          <a:bodyPr>
            <a:normAutofit/>
          </a:bodyPr>
          <a:lstStyle/>
          <a:p>
            <a:r>
              <a:rPr lang="en-ZW" dirty="0" smtClean="0">
                <a:solidFill>
                  <a:schemeClr val="tx1"/>
                </a:solidFill>
              </a:rPr>
              <a:t>.</a:t>
            </a:r>
            <a:endParaRPr lang="en-ZW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3272657"/>
            <a:ext cx="12192000" cy="86146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GB" sz="4400" b="1" dirty="0"/>
              <a:t>7</a:t>
            </a:r>
            <a:r>
              <a:rPr lang="en-GB" sz="4400" b="1" dirty="0" smtClean="0"/>
              <a:t>.0: Postal Services</a:t>
            </a:r>
            <a:endParaRPr lang="en-GB" sz="4400" b="1" dirty="0">
              <a:solidFill>
                <a:srgbClr val="0070C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385" y="1347139"/>
            <a:ext cx="49911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7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20" y="967176"/>
            <a:ext cx="11189817" cy="706964"/>
          </a:xfrm>
        </p:spPr>
        <p:txBody>
          <a:bodyPr/>
          <a:lstStyle/>
          <a:p>
            <a:r>
              <a:rPr lang="en-GB" sz="4400" b="1" dirty="0"/>
              <a:t>7</a:t>
            </a:r>
            <a:r>
              <a:rPr lang="en-GB" sz="4400" b="1" dirty="0" smtClean="0"/>
              <a:t>.1.0 Usage of postal services</a:t>
            </a:r>
            <a:endParaRPr lang="en-GB" sz="44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91319" y="5957242"/>
            <a:ext cx="11189816" cy="842805"/>
          </a:xfrm>
        </p:spPr>
        <p:txBody>
          <a:bodyPr>
            <a:normAutofit lnSpcReduction="10000"/>
          </a:bodyPr>
          <a:lstStyle/>
          <a:p>
            <a:r>
              <a:rPr lang="en-ZW" sz="1400" dirty="0">
                <a:solidFill>
                  <a:schemeClr val="tx1"/>
                </a:solidFill>
              </a:rPr>
              <a:t>Postal services usage on the market has declined significantly as 2% of household consumers were using the services compared to 4.3% recorded in the 2015 survey. </a:t>
            </a:r>
          </a:p>
          <a:p>
            <a:r>
              <a:rPr lang="en-ZW" sz="1400" dirty="0">
                <a:solidFill>
                  <a:schemeClr val="tx1"/>
                </a:solidFill>
              </a:rPr>
              <a:t>Postal services usage significantly declined among corporate consumers to the level of 9% compared to 21.9% reported in 2015. </a:t>
            </a:r>
          </a:p>
        </p:txBody>
      </p:sp>
      <p:sp>
        <p:nvSpPr>
          <p:cNvPr id="3" name="Rectangle 2"/>
          <p:cNvSpPr/>
          <p:nvPr/>
        </p:nvSpPr>
        <p:spPr>
          <a:xfrm>
            <a:off x="491318" y="2271250"/>
            <a:ext cx="1170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1400" i="1" dirty="0" smtClean="0"/>
              <a:t>Q: Have </a:t>
            </a:r>
            <a:r>
              <a:rPr lang="en-ZW" sz="1400" i="1" dirty="0"/>
              <a:t>you ever sent or received any mail or parcels over the past </a:t>
            </a:r>
            <a:r>
              <a:rPr lang="en-ZW" sz="1400" b="1" i="1" dirty="0"/>
              <a:t>12 months </a:t>
            </a:r>
            <a:r>
              <a:rPr lang="en-ZW" sz="1400" i="1" dirty="0"/>
              <a:t>through </a:t>
            </a:r>
            <a:r>
              <a:rPr lang="en-ZW" sz="1400" i="1" dirty="0" smtClean="0"/>
              <a:t>ZIMPOST?</a:t>
            </a:r>
            <a:endParaRPr lang="en-GB" sz="1400" i="1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173249441"/>
              </p:ext>
            </p:extLst>
          </p:nvPr>
        </p:nvGraphicFramePr>
        <p:xfrm>
          <a:off x="491318" y="3176138"/>
          <a:ext cx="11189817" cy="2614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1017431" y="3953814"/>
            <a:ext cx="940158" cy="1532584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64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639" y="1030312"/>
            <a:ext cx="11204621" cy="811368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GB" sz="4000" b="1" dirty="0"/>
              <a:t>7</a:t>
            </a:r>
            <a:r>
              <a:rPr lang="en-GB" sz="4000" b="1" dirty="0" smtClean="0"/>
              <a:t>.2.0: Performance on Service Expectations</a:t>
            </a:r>
            <a:endParaRPr lang="en-GB" sz="4000" b="1" dirty="0"/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4152465"/>
              </p:ext>
            </p:extLst>
          </p:nvPr>
        </p:nvGraphicFramePr>
        <p:xfrm>
          <a:off x="369595" y="3022871"/>
          <a:ext cx="11392708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96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901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129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33773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SERVICE EXPECTATIONS</a:t>
                      </a:r>
                    </a:p>
                    <a:p>
                      <a:r>
                        <a:rPr lang="en-GB" sz="1600" dirty="0" smtClean="0"/>
                        <a:t>(POSTAL)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HOUSEHOLD CONSUMERS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CORPORATE CONSUMERS</a:t>
                      </a:r>
                      <a:endParaRPr lang="en-GB" sz="1600" dirty="0"/>
                    </a:p>
                  </a:txBody>
                  <a:tcPr anchor="ctr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Delivery time</a:t>
                      </a:r>
                      <a:r>
                        <a:rPr lang="en-GB" sz="1800" baseline="0" dirty="0" smtClean="0"/>
                        <a:t> for mail/packages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5.20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5.40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Low incidence of lost</a:t>
                      </a:r>
                      <a:r>
                        <a:rPr lang="en-GB" sz="1800" baseline="0" dirty="0" smtClean="0"/>
                        <a:t> or </a:t>
                      </a:r>
                      <a:r>
                        <a:rPr lang="en-GB" sz="1800" dirty="0" smtClean="0"/>
                        <a:t>undelivered</a:t>
                      </a:r>
                      <a:r>
                        <a:rPr lang="en-GB" sz="1800" baseline="0" dirty="0" smtClean="0"/>
                        <a:t> mail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5.20</a:t>
                      </a:r>
                      <a:endParaRPr lang="en-GB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5.80</a:t>
                      </a:r>
                      <a:endParaRPr lang="en-GB" sz="1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Pricing of mail/packages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5.60</a:t>
                      </a:r>
                      <a:endParaRPr lang="en-GB" sz="1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5.60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Speed</a:t>
                      </a:r>
                      <a:r>
                        <a:rPr lang="en-GB" sz="1800" baseline="0" dirty="0" smtClean="0"/>
                        <a:t> of service at touchpoints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solidFill>
                            <a:schemeClr val="tx1"/>
                          </a:solidFill>
                        </a:rPr>
                        <a:t>5.30</a:t>
                      </a:r>
                      <a:endParaRPr lang="en-GB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5.40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Damages to the delivered</a:t>
                      </a:r>
                      <a:r>
                        <a:rPr lang="en-GB" sz="1800" baseline="0" dirty="0" smtClean="0"/>
                        <a:t> mail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 smtClean="0">
                          <a:solidFill>
                            <a:schemeClr val="tx1"/>
                          </a:solidFill>
                        </a:rPr>
                        <a:t>5.20</a:t>
                      </a:r>
                      <a:endParaRPr lang="en-GB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5.60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Distance</a:t>
                      </a:r>
                      <a:r>
                        <a:rPr lang="en-GB" sz="1800" baseline="0" dirty="0" smtClean="0"/>
                        <a:t> to the nearest outlet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rgbClr val="FF0000"/>
                          </a:solidFill>
                        </a:rPr>
                        <a:t>4.80</a:t>
                      </a:r>
                      <a:endParaRPr lang="en-GB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5.60</a:t>
                      </a:r>
                      <a:endParaRPr lang="en-GB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Online tracking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rgbClr val="FF0000"/>
                          </a:solidFill>
                        </a:rPr>
                        <a:t>4.70</a:t>
                      </a:r>
                      <a:endParaRPr lang="en-GB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rgbClr val="FF0000"/>
                          </a:solidFill>
                        </a:rPr>
                        <a:t>4.80</a:t>
                      </a:r>
                      <a:endParaRPr lang="en-GB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75550" y="2238661"/>
            <a:ext cx="119164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Q: To 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</a:rPr>
              <a:t>what extent are you satisfied with </a:t>
            </a:r>
            <a:r>
              <a:rPr lang="en-GB" sz="16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your </a:t>
            </a:r>
            <a:r>
              <a:rPr lang="en-GB" sz="1600" b="1" i="1" u="sng" dirty="0" smtClean="0">
                <a:latin typeface="Calibri" panose="020F0502020204030204" pitchFamily="34" charset="0"/>
                <a:ea typeface="Calibri" panose="020F0502020204030204" pitchFamily="34" charset="0"/>
              </a:rPr>
              <a:t>service </a:t>
            </a:r>
            <a:r>
              <a:rPr lang="en-GB" sz="1600" b="1" i="1" u="sng" dirty="0">
                <a:latin typeface="Calibri" panose="020F0502020204030204" pitchFamily="34" charset="0"/>
                <a:ea typeface="Calibri" panose="020F0502020204030204" pitchFamily="34" charset="0"/>
              </a:rPr>
              <a:t>provider </a:t>
            </a:r>
            <a:r>
              <a:rPr lang="en-GB" sz="16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on 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</a:rPr>
              <a:t>a </a:t>
            </a:r>
            <a:r>
              <a:rPr lang="en-GB" sz="1600" b="1" i="1" dirty="0" smtClean="0">
                <a:solidFill>
                  <a:srgbClr val="FF66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7-Point Scale</a:t>
            </a:r>
            <a:r>
              <a:rPr lang="en-GB" sz="16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1600" i="1" dirty="0">
                <a:latin typeface="Calibri" panose="020F0502020204030204" pitchFamily="34" charset="0"/>
                <a:ea typeface="Calibri" panose="020F0502020204030204" pitchFamily="34" charset="0"/>
              </a:rPr>
              <a:t>ranging from – </a:t>
            </a:r>
            <a:r>
              <a:rPr lang="en-ZW" sz="16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Extremely Dissatisfied [1]</a:t>
            </a:r>
            <a:r>
              <a:rPr lang="en-ZW" sz="1600" i="1" dirty="0">
                <a:latin typeface="Calibri" panose="020F0502020204030204" pitchFamily="34" charset="0"/>
                <a:ea typeface="Calibri" panose="020F0502020204030204" pitchFamily="34" charset="0"/>
              </a:rPr>
              <a:t>, Dissatisfied [2], Dissatisfied to some extent [3], </a:t>
            </a:r>
            <a:r>
              <a:rPr lang="en-ZW" sz="16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Not sure [4], </a:t>
            </a:r>
            <a:r>
              <a:rPr lang="en-ZW" sz="1600" i="1" dirty="0">
                <a:latin typeface="Calibri" panose="020F0502020204030204" pitchFamily="34" charset="0"/>
                <a:ea typeface="Calibri" panose="020F0502020204030204" pitchFamily="34" charset="0"/>
              </a:rPr>
              <a:t>Satisfied to some extent [5], Satisfied [6], to </a:t>
            </a:r>
            <a:r>
              <a:rPr lang="en-ZW" sz="1600" b="1" i="1" dirty="0">
                <a:latin typeface="Calibri" panose="020F0502020204030204" pitchFamily="34" charset="0"/>
                <a:ea typeface="Calibri" panose="020F0502020204030204" pitchFamily="34" charset="0"/>
              </a:rPr>
              <a:t>Very Satisfied [7] </a:t>
            </a:r>
            <a:r>
              <a:rPr lang="en-ZW" sz="16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ZW" sz="1600" i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60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3063" y="6497219"/>
            <a:ext cx="2303395" cy="368363"/>
          </a:xfrm>
        </p:spPr>
        <p:txBody>
          <a:bodyPr>
            <a:normAutofit/>
          </a:bodyPr>
          <a:lstStyle/>
          <a:p>
            <a:r>
              <a:rPr lang="en-ZW" dirty="0" smtClean="0">
                <a:solidFill>
                  <a:schemeClr val="tx1"/>
                </a:solidFill>
              </a:rPr>
              <a:t>.</a:t>
            </a:r>
            <a:endParaRPr lang="en-ZW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3272657"/>
            <a:ext cx="12192000" cy="86146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GB" sz="3600" b="1" dirty="0"/>
              <a:t>8</a:t>
            </a:r>
            <a:r>
              <a:rPr lang="en-GB" sz="3600" b="1" dirty="0" smtClean="0"/>
              <a:t>.0: Internet &amp; Data Services: </a:t>
            </a:r>
            <a:r>
              <a:rPr lang="en-GB" sz="3600" b="1" dirty="0" smtClean="0">
                <a:solidFill>
                  <a:srgbClr val="0070C0"/>
                </a:solidFill>
              </a:rPr>
              <a:t>(ISPs/IAPs)</a:t>
            </a:r>
            <a:endParaRPr lang="en-GB" sz="3600" b="1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8513" y="1344760"/>
            <a:ext cx="1770583" cy="12001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327" y="330801"/>
            <a:ext cx="1099855" cy="723332"/>
          </a:xfrm>
          <a:prstGeom prst="rect">
            <a:avLst/>
          </a:prstGeom>
        </p:spPr>
      </p:pic>
      <p:pic>
        <p:nvPicPr>
          <p:cNvPr id="12" name="Picture 2" descr="Image result for NetOn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6387" y="151810"/>
            <a:ext cx="1209201" cy="122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8203" y="1328849"/>
            <a:ext cx="969979" cy="9699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021" y="426336"/>
            <a:ext cx="1571650" cy="6277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62544" y="187108"/>
            <a:ext cx="1501568" cy="723333"/>
          </a:xfrm>
          <a:prstGeom prst="rect">
            <a:avLst/>
          </a:prstGeom>
        </p:spPr>
      </p:pic>
      <p:pic>
        <p:nvPicPr>
          <p:cNvPr id="16" name="Picture 2" descr="Image result for Africom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087" y="1484039"/>
            <a:ext cx="1232400" cy="69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Image result for liquid telecoms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18901" y="377428"/>
            <a:ext cx="1565577" cy="82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Image result for Dandemutand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9211" y="1464306"/>
            <a:ext cx="2251546" cy="80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33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20" y="967176"/>
            <a:ext cx="11189817" cy="706964"/>
          </a:xfrm>
        </p:spPr>
        <p:txBody>
          <a:bodyPr/>
          <a:lstStyle/>
          <a:p>
            <a:r>
              <a:rPr lang="en-GB" sz="4000" b="1" dirty="0"/>
              <a:t>8</a:t>
            </a:r>
            <a:r>
              <a:rPr lang="en-GB" sz="4000" b="1" dirty="0" smtClean="0"/>
              <a:t>.1.0 Internet and data usage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3767" y="5901350"/>
            <a:ext cx="11719774" cy="784717"/>
          </a:xfrm>
        </p:spPr>
        <p:txBody>
          <a:bodyPr>
            <a:noAutofit/>
          </a:bodyPr>
          <a:lstStyle/>
          <a:p>
            <a:r>
              <a:rPr lang="en-GB" sz="1400" dirty="0">
                <a:solidFill>
                  <a:schemeClr val="tx1"/>
                </a:solidFill>
              </a:rPr>
              <a:t>Usage of internet and data services on the market </a:t>
            </a:r>
            <a:r>
              <a:rPr lang="en-GB" sz="1400" dirty="0" smtClean="0">
                <a:solidFill>
                  <a:schemeClr val="tx1"/>
                </a:solidFill>
              </a:rPr>
              <a:t>grew significantly </a:t>
            </a:r>
            <a:r>
              <a:rPr lang="en-GB" sz="1400" dirty="0">
                <a:solidFill>
                  <a:schemeClr val="tx1"/>
                </a:solidFill>
              </a:rPr>
              <a:t>as 34% of household consumers were using internet and data services </a:t>
            </a:r>
            <a:r>
              <a:rPr lang="en-GB" sz="1400" dirty="0" smtClean="0">
                <a:solidFill>
                  <a:schemeClr val="tx1"/>
                </a:solidFill>
              </a:rPr>
              <a:t>in 2018 compared </a:t>
            </a:r>
            <a:r>
              <a:rPr lang="en-GB" sz="1400" dirty="0">
                <a:solidFill>
                  <a:schemeClr val="tx1"/>
                </a:solidFill>
              </a:rPr>
              <a:t>to 29% recorded in the 2015 survey. </a:t>
            </a:r>
          </a:p>
          <a:p>
            <a:r>
              <a:rPr lang="en-GB" sz="1400" dirty="0">
                <a:solidFill>
                  <a:schemeClr val="tx1"/>
                </a:solidFill>
              </a:rPr>
              <a:t>Internet and data services usage remains very high among corporate consumers to the level of 86% compared to 83% reported in 2015.</a:t>
            </a:r>
          </a:p>
        </p:txBody>
      </p:sp>
      <p:sp>
        <p:nvSpPr>
          <p:cNvPr id="4" name="Rectangle 3"/>
          <p:cNvSpPr/>
          <p:nvPr/>
        </p:nvSpPr>
        <p:spPr>
          <a:xfrm>
            <a:off x="350123" y="2358615"/>
            <a:ext cx="31630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W" sz="1600" i="1" dirty="0" smtClean="0"/>
              <a:t>Q: Do </a:t>
            </a:r>
            <a:r>
              <a:rPr lang="en-ZW" sz="1600" i="1" dirty="0"/>
              <a:t>you use </a:t>
            </a:r>
            <a:r>
              <a:rPr lang="en-ZW" sz="1600" i="1" dirty="0" smtClean="0"/>
              <a:t>internet services?</a:t>
            </a:r>
            <a:endParaRPr lang="en-GB" sz="1600" i="1" dirty="0"/>
          </a:p>
        </p:txBody>
      </p:sp>
      <p:sp>
        <p:nvSpPr>
          <p:cNvPr id="10" name="Rounded Rectangle 9"/>
          <p:cNvSpPr/>
          <p:nvPr/>
        </p:nvSpPr>
        <p:spPr>
          <a:xfrm>
            <a:off x="848534" y="3435739"/>
            <a:ext cx="991672" cy="194471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622656994"/>
              </p:ext>
            </p:extLst>
          </p:nvPr>
        </p:nvGraphicFramePr>
        <p:xfrm>
          <a:off x="303767" y="3105877"/>
          <a:ext cx="11719774" cy="2386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136215"/>
              </p:ext>
            </p:extLst>
          </p:nvPr>
        </p:nvGraphicFramePr>
        <p:xfrm>
          <a:off x="9402170" y="2694059"/>
          <a:ext cx="240642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8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56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Urban</a:t>
                      </a:r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50%</a:t>
                      </a:r>
                      <a:endParaRPr lang="en-GB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Rural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22%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430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19" y="912303"/>
            <a:ext cx="11189817" cy="706964"/>
          </a:xfrm>
        </p:spPr>
        <p:txBody>
          <a:bodyPr/>
          <a:lstStyle/>
          <a:p>
            <a:r>
              <a:rPr lang="en-GB" sz="4000" b="1" dirty="0" smtClean="0"/>
              <a:t>8.2.0 Main internet/data service provider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37573" y="6112675"/>
            <a:ext cx="11317422" cy="6372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W" sz="1400" dirty="0" smtClean="0">
                <a:solidFill>
                  <a:schemeClr val="tx1"/>
                </a:solidFill>
              </a:rPr>
              <a:t>MNOs were largely used by household consumers, </a:t>
            </a:r>
            <a:r>
              <a:rPr lang="en-ZW" sz="1400" dirty="0" err="1" smtClean="0">
                <a:solidFill>
                  <a:schemeClr val="tx1"/>
                </a:solidFill>
              </a:rPr>
              <a:t>Econet</a:t>
            </a:r>
            <a:r>
              <a:rPr lang="en-ZW" sz="1400" dirty="0" smtClean="0">
                <a:solidFill>
                  <a:schemeClr val="tx1"/>
                </a:solidFill>
              </a:rPr>
              <a:t> (72%) and </a:t>
            </a:r>
            <a:r>
              <a:rPr lang="en-ZW" sz="1400" dirty="0" err="1" smtClean="0">
                <a:solidFill>
                  <a:schemeClr val="tx1"/>
                </a:solidFill>
              </a:rPr>
              <a:t>NetOne</a:t>
            </a:r>
            <a:r>
              <a:rPr lang="en-ZW" sz="1400" dirty="0" smtClean="0">
                <a:solidFill>
                  <a:schemeClr val="tx1"/>
                </a:solidFill>
              </a:rPr>
              <a:t> (15%). Corporate consumers were skewed to ISPs and IAPs </a:t>
            </a:r>
            <a:r>
              <a:rPr lang="en-ZW" sz="1400" dirty="0" err="1" smtClean="0">
                <a:solidFill>
                  <a:schemeClr val="tx1"/>
                </a:solidFill>
              </a:rPr>
              <a:t>TelOne</a:t>
            </a:r>
            <a:r>
              <a:rPr lang="en-ZW" sz="1400" dirty="0" smtClean="0">
                <a:solidFill>
                  <a:schemeClr val="tx1"/>
                </a:solidFill>
              </a:rPr>
              <a:t> (35%), Liquid Telecom (15%) and ZOL (9%). 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781925119"/>
              </p:ext>
            </p:extLst>
          </p:nvPr>
        </p:nvGraphicFramePr>
        <p:xfrm>
          <a:off x="491319" y="2504551"/>
          <a:ext cx="11189816" cy="3360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537573" y="2164914"/>
            <a:ext cx="45204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1400" b="1" i="1" dirty="0" smtClean="0"/>
              <a:t>Q: </a:t>
            </a:r>
            <a:r>
              <a:rPr lang="en-ZW" sz="1400" i="1" dirty="0" smtClean="0"/>
              <a:t>Which is your main internet service provider?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221516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202" y="667779"/>
            <a:ext cx="11429041" cy="1133229"/>
          </a:xfrm>
        </p:spPr>
        <p:txBody>
          <a:bodyPr/>
          <a:lstStyle/>
          <a:p>
            <a:r>
              <a:rPr lang="en-GB" sz="4000" b="1" dirty="0" smtClean="0"/>
              <a:t>8.3.0 Rating frequency of connection/data loss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21972" y="5888304"/>
            <a:ext cx="11870028" cy="969696"/>
          </a:xfrm>
        </p:spPr>
        <p:txBody>
          <a:bodyPr>
            <a:noAutofit/>
          </a:bodyPr>
          <a:lstStyle/>
          <a:p>
            <a:r>
              <a:rPr lang="en-ZW" sz="1400" dirty="0" smtClean="0">
                <a:solidFill>
                  <a:schemeClr val="tx1"/>
                </a:solidFill>
              </a:rPr>
              <a:t>The survey indicated that both household and corporate consumers rarely experienced data losses as they had national ratings of 5.0 and 5.5 respectively.</a:t>
            </a:r>
          </a:p>
          <a:p>
            <a:r>
              <a:rPr lang="en-ZW" sz="1400" dirty="0" smtClean="0">
                <a:solidFill>
                  <a:schemeClr val="tx1"/>
                </a:solidFill>
              </a:rPr>
              <a:t>However, data loss frequency was lower for corporate consumers than household consumers across most of the service providers.  </a:t>
            </a:r>
            <a:endParaRPr lang="en-ZW" sz="14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1972" y="2262477"/>
            <a:ext cx="11565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1400" b="1" i="1" dirty="0" smtClean="0"/>
              <a:t>Q: </a:t>
            </a:r>
            <a:r>
              <a:rPr lang="en-ZW" sz="1400" i="1" dirty="0" smtClean="0"/>
              <a:t>How </a:t>
            </a:r>
            <a:r>
              <a:rPr lang="en-ZW" sz="1400" i="1" dirty="0"/>
              <a:t>do you rate </a:t>
            </a:r>
            <a:r>
              <a:rPr lang="en-ZW" sz="1400" i="1" dirty="0" smtClean="0"/>
              <a:t>MAIN service provider on </a:t>
            </a:r>
            <a:r>
              <a:rPr lang="en-ZW" sz="1400" i="1" dirty="0"/>
              <a:t>frequency of loss of internet connection/data packets, on a </a:t>
            </a:r>
            <a:r>
              <a:rPr lang="en-ZW" sz="1400" b="1" i="1" dirty="0" smtClean="0">
                <a:solidFill>
                  <a:srgbClr val="FF6600"/>
                </a:solidFill>
              </a:rPr>
              <a:t>7-Point Scale </a:t>
            </a:r>
            <a:r>
              <a:rPr lang="en-ZW" sz="1400" i="1" dirty="0" smtClean="0"/>
              <a:t>ranging </a:t>
            </a:r>
            <a:r>
              <a:rPr lang="en-ZW" sz="1400" i="1" dirty="0"/>
              <a:t>from </a:t>
            </a:r>
            <a:r>
              <a:rPr lang="en-ZW" sz="1400" i="1" dirty="0" smtClean="0"/>
              <a:t>, Always </a:t>
            </a:r>
            <a:r>
              <a:rPr lang="en-ZW" sz="1400" i="1" dirty="0"/>
              <a:t>[1</a:t>
            </a:r>
            <a:r>
              <a:rPr lang="en-ZW" sz="1400" i="1" dirty="0" smtClean="0"/>
              <a:t>] to </a:t>
            </a:r>
            <a:r>
              <a:rPr lang="en-ZW" sz="1400" b="1" i="1" dirty="0">
                <a:solidFill>
                  <a:srgbClr val="FF0000"/>
                </a:solidFill>
              </a:rPr>
              <a:t>Never [7</a:t>
            </a:r>
            <a:r>
              <a:rPr lang="en-ZW" sz="1400" b="1" i="1" dirty="0" smtClean="0">
                <a:solidFill>
                  <a:srgbClr val="FF0000"/>
                </a:solidFill>
              </a:rPr>
              <a:t>]</a:t>
            </a:r>
            <a:endParaRPr lang="en-GB" sz="1400" b="1" i="1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67475" y="3364645"/>
            <a:ext cx="991672" cy="22891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4255670517"/>
              </p:ext>
            </p:extLst>
          </p:nvPr>
        </p:nvGraphicFramePr>
        <p:xfrm>
          <a:off x="484512" y="2785697"/>
          <a:ext cx="11544948" cy="2964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1507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179" y="999628"/>
            <a:ext cx="11155795" cy="706964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GB" sz="4000" b="1" dirty="0" smtClean="0"/>
              <a:t>8.4.0: Performance on Service Expectations</a:t>
            </a:r>
            <a:endParaRPr lang="en-GB" sz="4000" b="1" dirty="0">
              <a:solidFill>
                <a:srgbClr val="FFC000"/>
              </a:solidFill>
            </a:endParaRPr>
          </a:p>
        </p:txBody>
      </p:sp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832638"/>
              </p:ext>
            </p:extLst>
          </p:nvPr>
        </p:nvGraphicFramePr>
        <p:xfrm>
          <a:off x="275551" y="3266093"/>
          <a:ext cx="11629622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20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621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621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243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5228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0695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6306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20858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433773">
                <a:tc rowSpan="2">
                  <a:txBody>
                    <a:bodyPr/>
                    <a:lstStyle/>
                    <a:p>
                      <a:r>
                        <a:rPr lang="en-GB" sz="1600" dirty="0" smtClean="0"/>
                        <a:t>SERVICE EXPECTATIONS</a:t>
                      </a:r>
                    </a:p>
                    <a:p>
                      <a:r>
                        <a:rPr lang="en-GB" sz="1600" dirty="0" smtClean="0"/>
                        <a:t>(INTERNET</a:t>
                      </a:r>
                      <a:r>
                        <a:rPr lang="en-GB" sz="1600" baseline="0" dirty="0" smtClean="0"/>
                        <a:t> &amp; DATA</a:t>
                      </a:r>
                      <a:r>
                        <a:rPr lang="en-GB" sz="1600" dirty="0" smtClean="0"/>
                        <a:t>)</a:t>
                      </a:r>
                      <a:endParaRPr lang="en-GB" sz="1600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HOUSEHOLD CONSUMERS</a:t>
                      </a:r>
                      <a:endParaRPr lang="en-GB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7767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Econet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NetOne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Telecel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TelOne</a:t>
                      </a:r>
                      <a:endParaRPr lang="en-GB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ZOL</a:t>
                      </a:r>
                      <a:endParaRPr lang="en-GB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Powertel</a:t>
                      </a:r>
                      <a:endParaRPr lang="en-GB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Africom</a:t>
                      </a:r>
                      <a:endParaRPr lang="en-GB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Download</a:t>
                      </a:r>
                      <a:r>
                        <a:rPr lang="en-GB" baseline="0" dirty="0" smtClean="0"/>
                        <a:t> speed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rgbClr val="FF0000"/>
                          </a:solidFill>
                        </a:rPr>
                        <a:t>4.03</a:t>
                      </a:r>
                      <a:endParaRPr lang="en-GB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5.28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5.25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5.20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6.20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5.47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5.10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Upload speed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rgbClr val="FF0000"/>
                          </a:solidFill>
                        </a:rPr>
                        <a:t>4.16</a:t>
                      </a:r>
                      <a:endParaRPr lang="en-GB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5.34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5.17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5.38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5.90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5.60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5.40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Incidence of data loss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rgbClr val="FF0000"/>
                          </a:solidFill>
                        </a:rPr>
                        <a:t>4.04</a:t>
                      </a:r>
                      <a:endParaRPr lang="en-GB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5.06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5.22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5.34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5.60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5.47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5.10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Billing accuracy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rgbClr val="FF0000"/>
                          </a:solidFill>
                        </a:rPr>
                        <a:t>4.10</a:t>
                      </a:r>
                      <a:endParaRPr lang="en-GB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5.20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5.30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5.30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5.60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5.90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5.40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Speed of service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5.00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5.70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5.60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5.60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5.50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5.90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Promotions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5.20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5.10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5.50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5.00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5.20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5.00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4.50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0153" y="2284910"/>
            <a:ext cx="12101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i="1" dirty="0" smtClean="0">
                <a:ea typeface="Calibri" panose="020F0502020204030204" pitchFamily="34" charset="0"/>
              </a:rPr>
              <a:t>Q: To </a:t>
            </a:r>
            <a:r>
              <a:rPr lang="en-GB" sz="1600" i="1" dirty="0">
                <a:ea typeface="Calibri" panose="020F0502020204030204" pitchFamily="34" charset="0"/>
              </a:rPr>
              <a:t>what extent are you satisfied with </a:t>
            </a:r>
            <a:r>
              <a:rPr lang="en-GB" sz="1600" b="1" i="1" u="sng" dirty="0">
                <a:ea typeface="Calibri" panose="020F0502020204030204" pitchFamily="34" charset="0"/>
              </a:rPr>
              <a:t>your </a:t>
            </a:r>
            <a:r>
              <a:rPr lang="en-GB" sz="1600" b="1" i="1" u="sng" dirty="0" smtClean="0">
                <a:ea typeface="Calibri" panose="020F0502020204030204" pitchFamily="34" charset="0"/>
              </a:rPr>
              <a:t>main service </a:t>
            </a:r>
            <a:r>
              <a:rPr lang="en-GB" sz="1600" b="1" i="1" u="sng" dirty="0">
                <a:ea typeface="Calibri" panose="020F0502020204030204" pitchFamily="34" charset="0"/>
              </a:rPr>
              <a:t>provider </a:t>
            </a:r>
            <a:r>
              <a:rPr lang="en-GB" sz="1600" i="1" dirty="0" smtClean="0">
                <a:ea typeface="Calibri" panose="020F0502020204030204" pitchFamily="34" charset="0"/>
              </a:rPr>
              <a:t>on </a:t>
            </a:r>
            <a:r>
              <a:rPr lang="en-GB" sz="1600" i="1" dirty="0">
                <a:ea typeface="Calibri" panose="020F0502020204030204" pitchFamily="34" charset="0"/>
              </a:rPr>
              <a:t>a </a:t>
            </a:r>
            <a:r>
              <a:rPr lang="en-GB" sz="1600" b="1" i="1" dirty="0" smtClean="0">
                <a:solidFill>
                  <a:srgbClr val="FF6600"/>
                </a:solidFill>
                <a:ea typeface="Calibri" panose="020F0502020204030204" pitchFamily="34" charset="0"/>
              </a:rPr>
              <a:t>7-Point Scale</a:t>
            </a:r>
            <a:r>
              <a:rPr lang="en-GB" sz="1600" i="1" dirty="0" smtClean="0">
                <a:ea typeface="Calibri" panose="020F0502020204030204" pitchFamily="34" charset="0"/>
              </a:rPr>
              <a:t> </a:t>
            </a:r>
            <a:r>
              <a:rPr lang="en-GB" sz="1600" i="1" dirty="0">
                <a:ea typeface="Calibri" panose="020F0502020204030204" pitchFamily="34" charset="0"/>
              </a:rPr>
              <a:t>ranging from – </a:t>
            </a:r>
            <a:r>
              <a:rPr lang="en-GB" sz="1600" b="1" i="1" dirty="0">
                <a:ea typeface="Calibri" panose="020F0502020204030204" pitchFamily="34" charset="0"/>
              </a:rPr>
              <a:t>Extremely Dissatisfied [1]</a:t>
            </a:r>
            <a:r>
              <a:rPr lang="en-GB" sz="1600" i="1" dirty="0">
                <a:ea typeface="Calibri" panose="020F0502020204030204" pitchFamily="34" charset="0"/>
              </a:rPr>
              <a:t>, Dissatisfied [2], Dissatisfied to some extent [3], </a:t>
            </a:r>
            <a:r>
              <a:rPr lang="en-GB" sz="1600" b="1" i="1" dirty="0">
                <a:solidFill>
                  <a:srgbClr val="FF0000"/>
                </a:solidFill>
                <a:ea typeface="Calibri" panose="020F0502020204030204" pitchFamily="34" charset="0"/>
              </a:rPr>
              <a:t>Not sure [4], </a:t>
            </a:r>
            <a:r>
              <a:rPr lang="en-GB" sz="1600" i="1" dirty="0">
                <a:ea typeface="Calibri" panose="020F0502020204030204" pitchFamily="34" charset="0"/>
              </a:rPr>
              <a:t>Satisfied to some extent [5], Satisfied [6], to </a:t>
            </a:r>
            <a:r>
              <a:rPr lang="en-GB" sz="1600" b="1" i="1" dirty="0">
                <a:ea typeface="Calibri" panose="020F0502020204030204" pitchFamily="34" charset="0"/>
              </a:rPr>
              <a:t>Very Satisfied [7]</a:t>
            </a:r>
            <a:r>
              <a:rPr lang="en-GB" sz="1600" i="1" dirty="0">
                <a:ea typeface="Calibri" panose="020F0502020204030204" pitchFamily="34" charset="0"/>
              </a:rPr>
              <a:t> </a:t>
            </a:r>
            <a:endParaRPr lang="en-GB" sz="1600" i="1" dirty="0"/>
          </a:p>
        </p:txBody>
      </p:sp>
    </p:spTree>
    <p:extLst>
      <p:ext uri="{BB962C8B-B14F-4D97-AF65-F5344CB8AC3E}">
        <p14:creationId xmlns:p14="http://schemas.microsoft.com/office/powerpoint/2010/main" val="168376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463" y="1141296"/>
            <a:ext cx="11155795" cy="706964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GB" sz="4000" b="1" dirty="0" smtClean="0"/>
              <a:t>8.5.0: Performance on Service Expectations</a:t>
            </a:r>
            <a:endParaRPr lang="en-GB" sz="4000" b="1" dirty="0">
              <a:solidFill>
                <a:srgbClr val="FFC000"/>
              </a:solidFill>
            </a:endParaRPr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335996"/>
              </p:ext>
            </p:extLst>
          </p:nvPr>
        </p:nvGraphicFramePr>
        <p:xfrm>
          <a:off x="159640" y="3379858"/>
          <a:ext cx="11629621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49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89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689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63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492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3682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3474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09480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09480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433773">
                <a:tc rowSpan="2">
                  <a:txBody>
                    <a:bodyPr/>
                    <a:lstStyle/>
                    <a:p>
                      <a:r>
                        <a:rPr lang="en-GB" sz="1600" dirty="0" smtClean="0"/>
                        <a:t>SERVICE EXPECTATIONS</a:t>
                      </a:r>
                    </a:p>
                    <a:p>
                      <a:r>
                        <a:rPr lang="en-GB" sz="1600" dirty="0" smtClean="0"/>
                        <a:t>(INTERNET</a:t>
                      </a:r>
                      <a:r>
                        <a:rPr lang="en-GB" sz="1600" baseline="0" dirty="0" smtClean="0"/>
                        <a:t> &amp; DATA</a:t>
                      </a:r>
                      <a:r>
                        <a:rPr lang="en-GB" sz="1600" dirty="0" smtClean="0"/>
                        <a:t>)</a:t>
                      </a:r>
                      <a:endParaRPr lang="en-GB" sz="1600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CORPORATE CONSUMERS</a:t>
                      </a:r>
                      <a:endParaRPr lang="en-GB" sz="1600" dirty="0"/>
                    </a:p>
                  </a:txBody>
                  <a:tcPr anchor="ctr"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7767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Econet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NetOne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Telecel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TelOne</a:t>
                      </a:r>
                      <a:endParaRPr lang="en-GB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ZOL</a:t>
                      </a:r>
                      <a:endParaRPr lang="en-GB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Powertel</a:t>
                      </a:r>
                      <a:endParaRPr lang="en-GB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Africom</a:t>
                      </a:r>
                      <a:endParaRPr lang="en-GB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Liquid </a:t>
                      </a:r>
                      <a:endParaRPr lang="en-GB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Download</a:t>
                      </a:r>
                      <a:r>
                        <a:rPr lang="en-GB" baseline="0" dirty="0" smtClean="0"/>
                        <a:t> speed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rgbClr val="FF0000"/>
                          </a:solidFill>
                        </a:rPr>
                        <a:t>4.90</a:t>
                      </a:r>
                      <a:endParaRPr lang="en-GB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5.90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6.40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5.30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5.50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5.70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5.70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Upload speed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rgbClr val="FF0000"/>
                          </a:solidFill>
                        </a:rPr>
                        <a:t>4.80</a:t>
                      </a:r>
                      <a:endParaRPr lang="en-GB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6.14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6.00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5.30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5.90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5.90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5.90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Incidence of data loss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rgbClr val="FF0000"/>
                          </a:solidFill>
                        </a:rPr>
                        <a:t>4.80</a:t>
                      </a:r>
                      <a:endParaRPr lang="en-GB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6.14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6.70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5.20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5.40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5.60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5.90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5.70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Speed of service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5.40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5.90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5.40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5.70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5.60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5.80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Query resolution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5.10</a:t>
                      </a:r>
                      <a:endParaRPr lang="en-GB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5.10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6.60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5.30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5.50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5.50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5.40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5.90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7767">
                <a:tc>
                  <a:txBody>
                    <a:bodyPr/>
                    <a:lstStyle/>
                    <a:p>
                      <a:r>
                        <a:rPr lang="en-GB" dirty="0" smtClean="0"/>
                        <a:t>Billing accuracy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rgbClr val="FF0000"/>
                          </a:solidFill>
                        </a:rPr>
                        <a:t>4.70</a:t>
                      </a:r>
                      <a:endParaRPr lang="en-GB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5.90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7.00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5.30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5.70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5.90</a:t>
                      </a:r>
                      <a:endParaRPr lang="en-GB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 smtClean="0">
                          <a:solidFill>
                            <a:schemeClr val="tx1"/>
                          </a:solidFill>
                        </a:rPr>
                        <a:t>5.80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90153" y="2284910"/>
            <a:ext cx="12101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i="1" dirty="0" smtClean="0">
                <a:ea typeface="Calibri" panose="020F0502020204030204" pitchFamily="34" charset="0"/>
              </a:rPr>
              <a:t>Q: To </a:t>
            </a:r>
            <a:r>
              <a:rPr lang="en-GB" sz="1600" i="1" dirty="0">
                <a:ea typeface="Calibri" panose="020F0502020204030204" pitchFamily="34" charset="0"/>
              </a:rPr>
              <a:t>what extent are you satisfied with </a:t>
            </a:r>
            <a:r>
              <a:rPr lang="en-GB" sz="1600" b="1" i="1" u="sng" dirty="0">
                <a:ea typeface="Calibri" panose="020F0502020204030204" pitchFamily="34" charset="0"/>
              </a:rPr>
              <a:t>your </a:t>
            </a:r>
            <a:r>
              <a:rPr lang="en-GB" sz="1600" b="1" i="1" u="sng" dirty="0" smtClean="0">
                <a:ea typeface="Calibri" panose="020F0502020204030204" pitchFamily="34" charset="0"/>
              </a:rPr>
              <a:t>main service </a:t>
            </a:r>
            <a:r>
              <a:rPr lang="en-GB" sz="1600" b="1" i="1" u="sng" dirty="0">
                <a:ea typeface="Calibri" panose="020F0502020204030204" pitchFamily="34" charset="0"/>
              </a:rPr>
              <a:t>provider </a:t>
            </a:r>
            <a:r>
              <a:rPr lang="en-GB" sz="1600" i="1" dirty="0" smtClean="0">
                <a:ea typeface="Calibri" panose="020F0502020204030204" pitchFamily="34" charset="0"/>
              </a:rPr>
              <a:t>on </a:t>
            </a:r>
            <a:r>
              <a:rPr lang="en-GB" sz="1600" i="1" dirty="0">
                <a:ea typeface="Calibri" panose="020F0502020204030204" pitchFamily="34" charset="0"/>
              </a:rPr>
              <a:t>a </a:t>
            </a:r>
            <a:r>
              <a:rPr lang="en-GB" sz="1600" b="1" i="1" dirty="0" smtClean="0">
                <a:solidFill>
                  <a:srgbClr val="FF6600"/>
                </a:solidFill>
                <a:ea typeface="Calibri" panose="020F0502020204030204" pitchFamily="34" charset="0"/>
              </a:rPr>
              <a:t>7-Point Scale</a:t>
            </a:r>
            <a:r>
              <a:rPr lang="en-GB" sz="1600" i="1" dirty="0" smtClean="0">
                <a:ea typeface="Calibri" panose="020F0502020204030204" pitchFamily="34" charset="0"/>
              </a:rPr>
              <a:t> </a:t>
            </a:r>
            <a:r>
              <a:rPr lang="en-GB" sz="1600" i="1" dirty="0">
                <a:ea typeface="Calibri" panose="020F0502020204030204" pitchFamily="34" charset="0"/>
              </a:rPr>
              <a:t>ranging from – </a:t>
            </a:r>
            <a:r>
              <a:rPr lang="en-GB" sz="1600" b="1" i="1" dirty="0">
                <a:ea typeface="Calibri" panose="020F0502020204030204" pitchFamily="34" charset="0"/>
              </a:rPr>
              <a:t>Extremely Dissatisfied [1]</a:t>
            </a:r>
            <a:r>
              <a:rPr lang="en-GB" sz="1600" i="1" dirty="0">
                <a:ea typeface="Calibri" panose="020F0502020204030204" pitchFamily="34" charset="0"/>
              </a:rPr>
              <a:t>, Dissatisfied [2], Dissatisfied to some extent [3], </a:t>
            </a:r>
            <a:r>
              <a:rPr lang="en-GB" sz="1600" b="1" i="1" dirty="0">
                <a:solidFill>
                  <a:srgbClr val="FF0000"/>
                </a:solidFill>
                <a:ea typeface="Calibri" panose="020F0502020204030204" pitchFamily="34" charset="0"/>
              </a:rPr>
              <a:t>Not sure [4], </a:t>
            </a:r>
            <a:r>
              <a:rPr lang="en-GB" sz="1600" i="1" dirty="0">
                <a:ea typeface="Calibri" panose="020F0502020204030204" pitchFamily="34" charset="0"/>
              </a:rPr>
              <a:t>Satisfied to some extent [5], Satisfied [6], to </a:t>
            </a:r>
            <a:r>
              <a:rPr lang="en-GB" sz="1600" b="1" i="1" dirty="0">
                <a:ea typeface="Calibri" panose="020F0502020204030204" pitchFamily="34" charset="0"/>
              </a:rPr>
              <a:t>Very Satisfied [7]</a:t>
            </a:r>
            <a:r>
              <a:rPr lang="en-GB" sz="1600" i="1" dirty="0">
                <a:ea typeface="Calibri" panose="020F0502020204030204" pitchFamily="34" charset="0"/>
              </a:rPr>
              <a:t> </a:t>
            </a:r>
            <a:endParaRPr lang="en-GB" sz="1600" i="1" dirty="0"/>
          </a:p>
        </p:txBody>
      </p:sp>
    </p:spTree>
    <p:extLst>
      <p:ext uri="{BB962C8B-B14F-4D97-AF65-F5344CB8AC3E}">
        <p14:creationId xmlns:p14="http://schemas.microsoft.com/office/powerpoint/2010/main" val="373645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3063" y="6497219"/>
            <a:ext cx="2303395" cy="368363"/>
          </a:xfrm>
        </p:spPr>
        <p:txBody>
          <a:bodyPr>
            <a:normAutofit/>
          </a:bodyPr>
          <a:lstStyle/>
          <a:p>
            <a:r>
              <a:rPr lang="en-ZW" dirty="0" smtClean="0">
                <a:solidFill>
                  <a:schemeClr val="tx1"/>
                </a:solidFill>
              </a:rPr>
              <a:t>.</a:t>
            </a:r>
            <a:endParaRPr lang="en-ZW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3272657"/>
            <a:ext cx="12192000" cy="158267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GB" sz="2800" b="1" dirty="0"/>
              <a:t>9</a:t>
            </a:r>
            <a:r>
              <a:rPr lang="en-GB" sz="2800" b="1" dirty="0" smtClean="0"/>
              <a:t>.0: Postal &amp; Telecommunications Regulatory Authority of Zimbabwe</a:t>
            </a:r>
          </a:p>
          <a:p>
            <a:pPr marL="0" indent="0" algn="ctr">
              <a:buFont typeface="Wingdings 3" charset="2"/>
              <a:buNone/>
            </a:pPr>
            <a:endParaRPr lang="en-GB" sz="1100" b="1" dirty="0" smtClean="0">
              <a:solidFill>
                <a:srgbClr val="0070C0"/>
              </a:solidFill>
            </a:endParaRPr>
          </a:p>
          <a:p>
            <a:pPr marL="0" indent="0" algn="ctr">
              <a:buFont typeface="Wingdings 3" charset="2"/>
              <a:buNone/>
            </a:pPr>
            <a:r>
              <a:rPr lang="en-GB" sz="2800" b="1" dirty="0" smtClean="0">
                <a:solidFill>
                  <a:srgbClr val="0070C0"/>
                </a:solidFill>
              </a:rPr>
              <a:t>(Awareness &amp; Perceptions)</a:t>
            </a:r>
            <a:endParaRPr lang="en-GB" sz="2800" b="1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13" t="7954" r="14530" b="5113"/>
          <a:stretch/>
        </p:blipFill>
        <p:spPr>
          <a:xfrm>
            <a:off x="4378815" y="265323"/>
            <a:ext cx="3186325" cy="221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2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19" y="842894"/>
            <a:ext cx="11189817" cy="706964"/>
          </a:xfrm>
        </p:spPr>
        <p:txBody>
          <a:bodyPr/>
          <a:lstStyle/>
          <a:p>
            <a:r>
              <a:rPr lang="en-GB" sz="4400" b="1" dirty="0"/>
              <a:t>9</a:t>
            </a:r>
            <a:r>
              <a:rPr lang="en-GB" sz="4400" b="1" dirty="0" smtClean="0"/>
              <a:t>.1.0: POTRAZ Awareness</a:t>
            </a:r>
            <a:endParaRPr lang="en-GB" sz="44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4621" y="5835332"/>
            <a:ext cx="12063211" cy="898502"/>
          </a:xfrm>
        </p:spPr>
        <p:txBody>
          <a:bodyPr>
            <a:noAutofit/>
          </a:bodyPr>
          <a:lstStyle/>
          <a:p>
            <a:r>
              <a:rPr lang="en-ZW" sz="1400" dirty="0">
                <a:solidFill>
                  <a:schemeClr val="tx1"/>
                </a:solidFill>
              </a:rPr>
              <a:t>Awareness of POTRAZ </a:t>
            </a:r>
            <a:r>
              <a:rPr lang="en-ZW" sz="1400" dirty="0" smtClean="0">
                <a:solidFill>
                  <a:schemeClr val="tx1"/>
                </a:solidFill>
              </a:rPr>
              <a:t>among </a:t>
            </a:r>
            <a:r>
              <a:rPr lang="en-ZW" sz="1400" dirty="0">
                <a:solidFill>
                  <a:schemeClr val="tx1"/>
                </a:solidFill>
              </a:rPr>
              <a:t>household </a:t>
            </a:r>
            <a:r>
              <a:rPr lang="en-ZW" sz="1400" dirty="0" smtClean="0">
                <a:solidFill>
                  <a:schemeClr val="tx1"/>
                </a:solidFill>
              </a:rPr>
              <a:t>consumers was at </a:t>
            </a:r>
            <a:r>
              <a:rPr lang="en-ZW" sz="1400" b="1" dirty="0" smtClean="0">
                <a:solidFill>
                  <a:schemeClr val="tx1"/>
                </a:solidFill>
              </a:rPr>
              <a:t>23</a:t>
            </a:r>
            <a:r>
              <a:rPr lang="en-ZW" sz="1400" b="1" dirty="0">
                <a:solidFill>
                  <a:schemeClr val="tx1"/>
                </a:solidFill>
              </a:rPr>
              <a:t>%</a:t>
            </a:r>
            <a:r>
              <a:rPr lang="en-ZW" sz="1400" dirty="0">
                <a:solidFill>
                  <a:schemeClr val="tx1"/>
                </a:solidFill>
              </a:rPr>
              <a:t> </a:t>
            </a:r>
            <a:r>
              <a:rPr lang="en-ZW" sz="1400" dirty="0" smtClean="0">
                <a:solidFill>
                  <a:schemeClr val="tx1"/>
                </a:solidFill>
              </a:rPr>
              <a:t>compared to </a:t>
            </a:r>
            <a:r>
              <a:rPr lang="en-ZW" sz="1400" b="1" dirty="0" smtClean="0">
                <a:solidFill>
                  <a:schemeClr val="tx1"/>
                </a:solidFill>
              </a:rPr>
              <a:t>9.2%</a:t>
            </a:r>
            <a:r>
              <a:rPr lang="en-ZW" sz="1400" dirty="0" smtClean="0">
                <a:solidFill>
                  <a:schemeClr val="tx1"/>
                </a:solidFill>
              </a:rPr>
              <a:t> recorded in 2015.</a:t>
            </a:r>
          </a:p>
          <a:p>
            <a:r>
              <a:rPr lang="en-ZW" sz="1400" dirty="0" smtClean="0">
                <a:solidFill>
                  <a:schemeClr val="tx1"/>
                </a:solidFill>
              </a:rPr>
              <a:t>For corporates awareness levels remained stagnant at </a:t>
            </a:r>
            <a:r>
              <a:rPr lang="en-ZW" sz="1400" b="1" dirty="0" smtClean="0">
                <a:solidFill>
                  <a:schemeClr val="tx1"/>
                </a:solidFill>
              </a:rPr>
              <a:t>64% </a:t>
            </a:r>
            <a:r>
              <a:rPr lang="en-ZW" sz="1400" dirty="0" smtClean="0">
                <a:solidFill>
                  <a:schemeClr val="tx1"/>
                </a:solidFill>
              </a:rPr>
              <a:t>with Mash Central having the highest. </a:t>
            </a:r>
            <a:endParaRPr lang="en-ZW" sz="1400" dirty="0">
              <a:solidFill>
                <a:schemeClr val="tx1"/>
              </a:solidFill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313122907"/>
              </p:ext>
            </p:extLst>
          </p:nvPr>
        </p:nvGraphicFramePr>
        <p:xfrm>
          <a:off x="0" y="2796779"/>
          <a:ext cx="11700681" cy="2820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491319" y="2270681"/>
            <a:ext cx="28328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W" sz="1400" i="1" dirty="0" smtClean="0"/>
              <a:t>Q: Do </a:t>
            </a:r>
            <a:r>
              <a:rPr lang="en-ZW" sz="1400" i="1" dirty="0"/>
              <a:t>you know about POTRAZ?</a:t>
            </a:r>
            <a:endParaRPr lang="en-GB" sz="1400" i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861970"/>
              </p:ext>
            </p:extLst>
          </p:nvPr>
        </p:nvGraphicFramePr>
        <p:xfrm>
          <a:off x="9276223" y="2332751"/>
          <a:ext cx="262847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7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757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Urban</a:t>
                      </a:r>
                      <a:endParaRPr lang="en-GB" dirty="0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27%</a:t>
                      </a:r>
                      <a:endParaRPr lang="en-GB" dirty="0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Rural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chemeClr val="bg1"/>
                          </a:solidFill>
                        </a:rPr>
                        <a:t>19%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605307" y="3593204"/>
            <a:ext cx="1030308" cy="1880315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32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19" y="1018692"/>
            <a:ext cx="11189817" cy="706964"/>
          </a:xfrm>
        </p:spPr>
        <p:txBody>
          <a:bodyPr/>
          <a:lstStyle/>
          <a:p>
            <a:r>
              <a:rPr lang="en-GB" sz="4400" b="1" dirty="0"/>
              <a:t>9</a:t>
            </a:r>
            <a:r>
              <a:rPr lang="en-GB" sz="4400" b="1" dirty="0" smtClean="0"/>
              <a:t>.2.0: Source of awareness for POTRAZ</a:t>
            </a:r>
            <a:endParaRPr lang="en-GB" sz="44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48680" y="5744465"/>
            <a:ext cx="11943320" cy="1113535"/>
          </a:xfrm>
        </p:spPr>
        <p:txBody>
          <a:bodyPr>
            <a:noAutofit/>
          </a:bodyPr>
          <a:lstStyle/>
          <a:p>
            <a:r>
              <a:rPr lang="en-ZW" sz="1400" dirty="0">
                <a:solidFill>
                  <a:schemeClr val="tx1"/>
                </a:solidFill>
              </a:rPr>
              <a:t>Key sources of awareness among household consumers were radio (</a:t>
            </a:r>
            <a:r>
              <a:rPr lang="en-ZW" sz="1400" dirty="0" smtClean="0">
                <a:solidFill>
                  <a:schemeClr val="tx1"/>
                </a:solidFill>
              </a:rPr>
              <a:t>50%), </a:t>
            </a:r>
            <a:r>
              <a:rPr lang="en-ZW" sz="1400" dirty="0">
                <a:solidFill>
                  <a:schemeClr val="tx1"/>
                </a:solidFill>
              </a:rPr>
              <a:t>TV (28%) and Word of Mouth (27</a:t>
            </a:r>
            <a:r>
              <a:rPr lang="en-ZW" sz="1400" dirty="0" smtClean="0">
                <a:solidFill>
                  <a:schemeClr val="tx1"/>
                </a:solidFill>
              </a:rPr>
              <a:t>%). </a:t>
            </a:r>
          </a:p>
          <a:p>
            <a:r>
              <a:rPr lang="en-ZW" sz="1400" dirty="0" smtClean="0">
                <a:solidFill>
                  <a:schemeClr val="tx1"/>
                </a:solidFill>
              </a:rPr>
              <a:t>However</a:t>
            </a:r>
            <a:r>
              <a:rPr lang="en-ZW" sz="1400" dirty="0">
                <a:solidFill>
                  <a:schemeClr val="tx1"/>
                </a:solidFill>
              </a:rPr>
              <a:t>, a significant proportion (10%) of household consumers got to know of POTRAZ through roadshows.</a:t>
            </a:r>
          </a:p>
          <a:p>
            <a:r>
              <a:rPr lang="en-ZW" sz="1400" dirty="0">
                <a:solidFill>
                  <a:schemeClr val="tx1"/>
                </a:solidFill>
              </a:rPr>
              <a:t>Newspaper (57%) was the key driver of awareness for POTRAZ among corporate consumers followed by TV (42%) and Radio (38</a:t>
            </a:r>
            <a:r>
              <a:rPr lang="en-ZW" sz="1400" dirty="0" smtClean="0">
                <a:solidFill>
                  <a:schemeClr val="tx1"/>
                </a:solidFill>
              </a:rPr>
              <a:t>%).</a:t>
            </a:r>
            <a:endParaRPr lang="en-ZW" sz="1400" dirty="0">
              <a:solidFill>
                <a:schemeClr val="tx1"/>
              </a:solidFill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033585831"/>
              </p:ext>
            </p:extLst>
          </p:nvPr>
        </p:nvGraphicFramePr>
        <p:xfrm>
          <a:off x="491319" y="2883980"/>
          <a:ext cx="11700681" cy="2589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629458" y="2305075"/>
            <a:ext cx="37481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W" sz="1400" i="1" dirty="0" smtClean="0"/>
              <a:t>Q: How </a:t>
            </a:r>
            <a:r>
              <a:rPr lang="en-ZW" sz="1400" i="1" dirty="0"/>
              <a:t>did you get to know about POTRAZ?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346770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18" y="625878"/>
            <a:ext cx="11215578" cy="1159190"/>
          </a:xfrm>
        </p:spPr>
        <p:txBody>
          <a:bodyPr/>
          <a:lstStyle/>
          <a:p>
            <a:r>
              <a:rPr lang="en-GB" b="1" dirty="0" smtClean="0"/>
              <a:t>9.3.0 Awareness of POTRAZ’s Roles Among: </a:t>
            </a:r>
            <a:r>
              <a:rPr lang="en-GB" sz="4400" b="1" dirty="0" smtClean="0"/>
              <a:t/>
            </a:r>
            <a:br>
              <a:rPr lang="en-GB" sz="4400" b="1" dirty="0" smtClean="0"/>
            </a:br>
            <a:r>
              <a:rPr lang="en-GB" sz="4400" b="1" dirty="0" smtClean="0"/>
              <a:t>   </a:t>
            </a:r>
            <a:r>
              <a:rPr lang="en-GB" sz="4000" b="1" dirty="0" smtClean="0"/>
              <a:t>- </a:t>
            </a:r>
            <a:r>
              <a:rPr lang="en-GB" sz="2000" b="1" i="1" u="sn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23%</a:t>
            </a:r>
            <a:r>
              <a:rPr lang="en-GB" sz="20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GB" sz="2000" b="1" dirty="0" smtClean="0">
                <a:solidFill>
                  <a:srgbClr val="FFFFCC"/>
                </a:solidFill>
              </a:rPr>
              <a:t>Household Consumers &amp;  </a:t>
            </a:r>
            <a:r>
              <a:rPr lang="en-GB" sz="2000" b="1" i="1" u="sn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64%</a:t>
            </a:r>
            <a:r>
              <a:rPr lang="en-GB" sz="2000" b="1" i="1" u="sng" dirty="0" smtClean="0">
                <a:solidFill>
                  <a:srgbClr val="FFFFCC"/>
                </a:solidFill>
              </a:rPr>
              <a:t> </a:t>
            </a:r>
            <a:r>
              <a:rPr lang="en-GB" sz="2000" b="1" dirty="0" smtClean="0">
                <a:solidFill>
                  <a:srgbClr val="FFFFCC"/>
                </a:solidFill>
              </a:rPr>
              <a:t>Corporate Consumers who knew POTRAZ.</a:t>
            </a:r>
            <a:endParaRPr lang="en-GB" sz="4000" b="1" dirty="0">
              <a:solidFill>
                <a:srgbClr val="FFFFCC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06062" y="5857122"/>
            <a:ext cx="11781133" cy="1000878"/>
          </a:xfrm>
        </p:spPr>
        <p:txBody>
          <a:bodyPr>
            <a:noAutofit/>
          </a:bodyPr>
          <a:lstStyle/>
          <a:p>
            <a:r>
              <a:rPr lang="en-ZW" sz="1400" dirty="0">
                <a:solidFill>
                  <a:schemeClr val="tx1"/>
                </a:solidFill>
              </a:rPr>
              <a:t>Of those who knew POTRAZ, 33% of household consumers and 49% of corporate consumers were aware of its roles</a:t>
            </a:r>
            <a:r>
              <a:rPr lang="en-ZW" sz="1400" dirty="0" smtClean="0">
                <a:solidFill>
                  <a:schemeClr val="tx1"/>
                </a:solidFill>
              </a:rPr>
              <a:t>.</a:t>
            </a:r>
            <a:endParaRPr lang="en-ZW" sz="1400" dirty="0">
              <a:solidFill>
                <a:schemeClr val="tx1"/>
              </a:solidFill>
            </a:endParaRPr>
          </a:p>
          <a:p>
            <a:r>
              <a:rPr lang="en-ZW" sz="1400" dirty="0" smtClean="0">
                <a:solidFill>
                  <a:schemeClr val="tx1"/>
                </a:solidFill>
              </a:rPr>
              <a:t>Awareness for POTRAZ’s roles among household and corporate consumers was highest in Bulawayo with 53% and 68% respectively.</a:t>
            </a:r>
          </a:p>
          <a:p>
            <a:r>
              <a:rPr lang="en-ZW" sz="1400" dirty="0" smtClean="0">
                <a:solidFill>
                  <a:schemeClr val="tx1"/>
                </a:solidFill>
              </a:rPr>
              <a:t>For household consumers awareness was lowest in Midlands (21%) while for corporates it was lowest in Mash East (28%).  </a:t>
            </a:r>
            <a:endParaRPr lang="en-ZW" sz="1400" dirty="0">
              <a:solidFill>
                <a:schemeClr val="tx1"/>
              </a:solidFill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512409904"/>
              </p:ext>
            </p:extLst>
          </p:nvPr>
        </p:nvGraphicFramePr>
        <p:xfrm>
          <a:off x="103031" y="2920680"/>
          <a:ext cx="12088969" cy="2784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/>
          <p:cNvSpPr/>
          <p:nvPr/>
        </p:nvSpPr>
        <p:spPr>
          <a:xfrm>
            <a:off x="491319" y="2302016"/>
            <a:ext cx="4195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i="1" dirty="0" smtClean="0"/>
              <a:t>Q: </a:t>
            </a:r>
            <a:r>
              <a:rPr lang="en-GB" sz="1400" i="1" dirty="0" smtClean="0"/>
              <a:t>Are you aware of the roles of POTRAZ?</a:t>
            </a:r>
            <a:endParaRPr lang="en-ZA" sz="1400" i="1" dirty="0"/>
          </a:p>
        </p:txBody>
      </p:sp>
      <p:sp>
        <p:nvSpPr>
          <p:cNvPr id="3" name="Rounded Rectangle 2"/>
          <p:cNvSpPr/>
          <p:nvPr/>
        </p:nvSpPr>
        <p:spPr>
          <a:xfrm>
            <a:off x="695459" y="3515932"/>
            <a:ext cx="1171978" cy="2060620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33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19" y="902783"/>
            <a:ext cx="11189817" cy="706964"/>
          </a:xfrm>
        </p:spPr>
        <p:txBody>
          <a:bodyPr/>
          <a:lstStyle/>
          <a:p>
            <a:r>
              <a:rPr lang="en-GB" sz="4800" b="1" dirty="0" smtClean="0"/>
              <a:t>9.4.0 POTRAZ roles known</a:t>
            </a:r>
            <a:endParaRPr lang="en-GB" sz="4800" b="1" dirty="0">
              <a:solidFill>
                <a:srgbClr val="FFC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3063" y="6381484"/>
            <a:ext cx="10858073" cy="368363"/>
          </a:xfrm>
        </p:spPr>
        <p:txBody>
          <a:bodyPr>
            <a:normAutofit fontScale="85000" lnSpcReduction="10000"/>
          </a:bodyPr>
          <a:lstStyle/>
          <a:p>
            <a:r>
              <a:rPr lang="en-ZW" dirty="0">
                <a:solidFill>
                  <a:schemeClr val="tx1"/>
                </a:solidFill>
              </a:rPr>
              <a:t>Licensing and regulation was the most popular role known </a:t>
            </a:r>
            <a:r>
              <a:rPr lang="en-ZW" dirty="0" smtClean="0">
                <a:solidFill>
                  <a:schemeClr val="tx1"/>
                </a:solidFill>
              </a:rPr>
              <a:t>by both household (63%) </a:t>
            </a:r>
            <a:r>
              <a:rPr lang="en-ZW" dirty="0">
                <a:solidFill>
                  <a:schemeClr val="tx1"/>
                </a:solidFill>
              </a:rPr>
              <a:t>and </a:t>
            </a:r>
            <a:r>
              <a:rPr lang="en-ZW" dirty="0" smtClean="0">
                <a:solidFill>
                  <a:schemeClr val="tx1"/>
                </a:solidFill>
              </a:rPr>
              <a:t>corporate consumers (72%).</a:t>
            </a:r>
            <a:endParaRPr lang="en-ZW" dirty="0">
              <a:solidFill>
                <a:schemeClr val="tx1"/>
              </a:solidFill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618669950"/>
              </p:ext>
            </p:extLst>
          </p:nvPr>
        </p:nvGraphicFramePr>
        <p:xfrm>
          <a:off x="491319" y="2266683"/>
          <a:ext cx="11700681" cy="4024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8775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933" y="528033"/>
            <a:ext cx="11066285" cy="1210614"/>
          </a:xfrm>
        </p:spPr>
        <p:txBody>
          <a:bodyPr/>
          <a:lstStyle/>
          <a:p>
            <a:r>
              <a:rPr lang="en-GB" sz="4000" b="1" dirty="0" smtClean="0"/>
              <a:t>9.5.0: Performance of POTRAZ on its mandate </a:t>
            </a:r>
            <a:endParaRPr lang="en-GB" sz="4000" b="1" dirty="0">
              <a:solidFill>
                <a:srgbClr val="FFC000"/>
              </a:solidFill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274854351"/>
              </p:ext>
            </p:extLst>
          </p:nvPr>
        </p:nvGraphicFramePr>
        <p:xfrm>
          <a:off x="90152" y="2840209"/>
          <a:ext cx="12101848" cy="4017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180304" y="2220397"/>
            <a:ext cx="115556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i="1" dirty="0" smtClean="0">
                <a:ea typeface="Calibri" panose="020F0502020204030204" pitchFamily="34" charset="0"/>
              </a:rPr>
              <a:t>Q: </a:t>
            </a:r>
            <a:r>
              <a:rPr lang="en-GB" sz="1400" i="1" dirty="0" smtClean="0">
                <a:ea typeface="Calibri" panose="020F0502020204030204" pitchFamily="34" charset="0"/>
              </a:rPr>
              <a:t>Rate </a:t>
            </a:r>
            <a:r>
              <a:rPr lang="en-GB" sz="1400" i="1" dirty="0">
                <a:ea typeface="Calibri" panose="020F0502020204030204" pitchFamily="34" charset="0"/>
              </a:rPr>
              <a:t>POTRAZ on each of the following attributes on a scale ranging from: </a:t>
            </a:r>
            <a:r>
              <a:rPr lang="en-ZW" sz="1400" b="1" i="1" dirty="0">
                <a:ea typeface="Calibri" panose="020F0502020204030204" pitchFamily="34" charset="0"/>
              </a:rPr>
              <a:t>Extremely Dissatisfied [1]</a:t>
            </a:r>
            <a:r>
              <a:rPr lang="en-ZW" sz="1400" i="1" dirty="0">
                <a:ea typeface="Calibri" panose="020F0502020204030204" pitchFamily="34" charset="0"/>
              </a:rPr>
              <a:t>, Dissatisfied [2], Dissatisfied to some extent [3], </a:t>
            </a:r>
            <a:r>
              <a:rPr lang="en-ZW" sz="1400" b="1" i="1" dirty="0">
                <a:solidFill>
                  <a:srgbClr val="FF0000"/>
                </a:solidFill>
                <a:ea typeface="Calibri" panose="020F0502020204030204" pitchFamily="34" charset="0"/>
              </a:rPr>
              <a:t>Not sure [4], </a:t>
            </a:r>
            <a:r>
              <a:rPr lang="en-ZW" sz="1400" i="1" dirty="0">
                <a:ea typeface="Calibri" panose="020F0502020204030204" pitchFamily="34" charset="0"/>
              </a:rPr>
              <a:t>Satisfied to some extent [5], Satisfied [6], to </a:t>
            </a:r>
            <a:r>
              <a:rPr lang="en-ZW" sz="1400" b="1" i="1" dirty="0">
                <a:ea typeface="Calibri" panose="020F0502020204030204" pitchFamily="34" charset="0"/>
              </a:rPr>
              <a:t>Very Satisfied [7] </a:t>
            </a:r>
            <a:r>
              <a:rPr lang="en-GB" sz="1400" b="1" i="1" dirty="0" smtClean="0">
                <a:ea typeface="Calibri" panose="020F0502020204030204" pitchFamily="34" charset="0"/>
              </a:rPr>
              <a:t> </a:t>
            </a:r>
            <a:endParaRPr lang="en-GB" sz="1400" b="1" i="1" dirty="0"/>
          </a:p>
        </p:txBody>
      </p:sp>
    </p:spTree>
    <p:extLst>
      <p:ext uri="{BB962C8B-B14F-4D97-AF65-F5344CB8AC3E}">
        <p14:creationId xmlns:p14="http://schemas.microsoft.com/office/powerpoint/2010/main" val="49850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19" y="540913"/>
            <a:ext cx="11189817" cy="1210502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GB" sz="4000" b="1" dirty="0" smtClean="0"/>
              <a:t>10.1.0: </a:t>
            </a:r>
            <a:r>
              <a:rPr lang="en-GB" sz="4000" b="1" dirty="0"/>
              <a:t>S</a:t>
            </a:r>
            <a:r>
              <a:rPr lang="en-GB" sz="4000" b="1" dirty="0" smtClean="0"/>
              <a:t>ervice Performance Ratings: – 									</a:t>
            </a:r>
            <a:r>
              <a:rPr lang="en-GB" sz="4000" b="1" dirty="0" smtClean="0">
                <a:solidFill>
                  <a:srgbClr val="FFC000"/>
                </a:solidFill>
              </a:rPr>
              <a:t>(POTRAZ EMPLOYEES)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0305" y="6177845"/>
            <a:ext cx="12011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1600" b="1" i="1" dirty="0" smtClean="0"/>
              <a:t>Q: </a:t>
            </a:r>
            <a:r>
              <a:rPr lang="en-ZW" sz="1600" i="1" dirty="0" smtClean="0"/>
              <a:t>Overall</a:t>
            </a:r>
            <a:r>
              <a:rPr lang="en-ZW" sz="1600" i="1" dirty="0"/>
              <a:t>, if you were to give a </a:t>
            </a:r>
            <a:r>
              <a:rPr lang="en-ZW" sz="1600" i="1" dirty="0" smtClean="0"/>
              <a:t>performance </a:t>
            </a:r>
            <a:r>
              <a:rPr lang="en-ZW" sz="1600" i="1" dirty="0"/>
              <a:t>rating </a:t>
            </a:r>
            <a:r>
              <a:rPr lang="en-ZW" sz="1600" i="1" dirty="0" smtClean="0"/>
              <a:t>to these telecoms operators on </a:t>
            </a:r>
            <a:r>
              <a:rPr lang="en-ZW" sz="1600" i="1" dirty="0"/>
              <a:t>customer </a:t>
            </a:r>
            <a:r>
              <a:rPr lang="en-ZW" sz="1600" i="1" dirty="0" smtClean="0"/>
              <a:t>service, </a:t>
            </a:r>
            <a:r>
              <a:rPr lang="en-ZW" sz="1600" i="1" dirty="0"/>
              <a:t>how would you rate each of them, using a scale of 10 where 1 = Very poor &amp; 10 = Very </a:t>
            </a:r>
            <a:r>
              <a:rPr lang="en-ZW" sz="1600" i="1" dirty="0" smtClean="0"/>
              <a:t>Good.</a:t>
            </a:r>
            <a:endParaRPr lang="en-GB" sz="1600" i="1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646750840"/>
              </p:ext>
            </p:extLst>
          </p:nvPr>
        </p:nvGraphicFramePr>
        <p:xfrm>
          <a:off x="491319" y="2825431"/>
          <a:ext cx="3797345" cy="3158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322704409"/>
              </p:ext>
            </p:extLst>
          </p:nvPr>
        </p:nvGraphicFramePr>
        <p:xfrm>
          <a:off x="4636394" y="2825431"/>
          <a:ext cx="7405351" cy="3284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02858" y="2336941"/>
            <a:ext cx="3083531" cy="343261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VOICE (Mobile &amp; Fixed)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377667" y="2385217"/>
            <a:ext cx="3922804" cy="343261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DATA &amp; INTERNET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43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19" y="540913"/>
            <a:ext cx="9889053" cy="1210502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GB" sz="4000" b="1" dirty="0" smtClean="0"/>
              <a:t>10.2.0: Service Performance Ratings –</a:t>
            </a:r>
            <a:r>
              <a:rPr lang="en-GB" sz="4000" b="1" dirty="0" smtClean="0">
                <a:solidFill>
                  <a:srgbClr val="FFC000"/>
                </a:solidFill>
              </a:rPr>
              <a:t> 					(POTRAZ EMPLOYEES)</a:t>
            </a:r>
            <a:endParaRPr lang="en-GB" sz="4000" b="1" dirty="0">
              <a:solidFill>
                <a:srgbClr val="FFC000"/>
              </a:solidFill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309570830"/>
              </p:ext>
            </p:extLst>
          </p:nvPr>
        </p:nvGraphicFramePr>
        <p:xfrm>
          <a:off x="631065" y="3052293"/>
          <a:ext cx="11050072" cy="3108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1" y="627475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1600" b="1" i="1" dirty="0" smtClean="0"/>
              <a:t>Q:</a:t>
            </a:r>
            <a:r>
              <a:rPr lang="en-ZW" sz="1600" i="1" dirty="0" smtClean="0"/>
              <a:t> Overall</a:t>
            </a:r>
            <a:r>
              <a:rPr lang="en-ZW" sz="1600" i="1" dirty="0"/>
              <a:t>, if you were to give </a:t>
            </a:r>
            <a:r>
              <a:rPr lang="en-ZW" sz="1600" i="1" dirty="0" smtClean="0"/>
              <a:t>performance </a:t>
            </a:r>
            <a:r>
              <a:rPr lang="en-ZW" sz="1600" i="1" dirty="0"/>
              <a:t>marks to </a:t>
            </a:r>
            <a:r>
              <a:rPr lang="en-ZW" sz="1600" i="1" dirty="0" smtClean="0"/>
              <a:t>postal &amp; courier </a:t>
            </a:r>
            <a:r>
              <a:rPr lang="en-ZW" sz="1600" i="1" dirty="0"/>
              <a:t>services operators on customer </a:t>
            </a:r>
            <a:r>
              <a:rPr lang="en-ZW" sz="1600" i="1" dirty="0" smtClean="0"/>
              <a:t>service, </a:t>
            </a:r>
            <a:r>
              <a:rPr lang="en-ZW" sz="1600" i="1" dirty="0"/>
              <a:t>how many would you give each of them using a scale of 10 where 1=Very Poor and 10=Very </a:t>
            </a:r>
            <a:r>
              <a:rPr lang="en-ZW" sz="1600" i="1" dirty="0" smtClean="0"/>
              <a:t>Good.</a:t>
            </a:r>
            <a:endParaRPr lang="en-GB" sz="1600" i="1" dirty="0"/>
          </a:p>
        </p:txBody>
      </p:sp>
      <p:sp>
        <p:nvSpPr>
          <p:cNvPr id="3" name="Rounded Rectangle 2"/>
          <p:cNvSpPr/>
          <p:nvPr/>
        </p:nvSpPr>
        <p:spPr>
          <a:xfrm>
            <a:off x="2498502" y="2312849"/>
            <a:ext cx="6053070" cy="625715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(Postal &amp; Courier Services)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37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3063" y="6497219"/>
            <a:ext cx="2303395" cy="368363"/>
          </a:xfrm>
        </p:spPr>
        <p:txBody>
          <a:bodyPr>
            <a:normAutofit/>
          </a:bodyPr>
          <a:lstStyle/>
          <a:p>
            <a:r>
              <a:rPr lang="en-ZW" dirty="0" smtClean="0">
                <a:solidFill>
                  <a:schemeClr val="tx1"/>
                </a:solidFill>
              </a:rPr>
              <a:t>.</a:t>
            </a:r>
            <a:endParaRPr lang="en-ZW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3272657"/>
            <a:ext cx="12192000" cy="719794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GB" sz="3200" b="1" dirty="0" smtClean="0"/>
              <a:t>11.0: Overall Satisfaction Indices (CSIs) &amp; Benchmarking</a:t>
            </a:r>
          </a:p>
        </p:txBody>
      </p:sp>
    </p:spTree>
    <p:extLst>
      <p:ext uri="{BB962C8B-B14F-4D97-AF65-F5344CB8AC3E}">
        <p14:creationId xmlns:p14="http://schemas.microsoft.com/office/powerpoint/2010/main" val="134312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465" y="909273"/>
            <a:ext cx="11155795" cy="706964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GB" sz="4000" b="1" dirty="0" smtClean="0"/>
              <a:t>11.1.0: Customer Satisfaction Indices (CSIs)</a:t>
            </a:r>
            <a:endParaRPr lang="en-GB" sz="40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4654721"/>
              </p:ext>
            </p:extLst>
          </p:nvPr>
        </p:nvGraphicFramePr>
        <p:xfrm>
          <a:off x="512465" y="1972435"/>
          <a:ext cx="11155795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1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325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166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583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8107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15398">
                <a:tc>
                  <a:txBody>
                    <a:bodyPr/>
                    <a:lstStyle/>
                    <a:p>
                      <a:r>
                        <a:rPr lang="en-GB" dirty="0" smtClean="0"/>
                        <a:t>SEGMENT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CATEGORY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2015 (CSI)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2018 (CSI)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STATUS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5398">
                <a:tc rowSpan="2">
                  <a:txBody>
                    <a:bodyPr/>
                    <a:lstStyle/>
                    <a:p>
                      <a:r>
                        <a:rPr lang="en-GB" sz="1600" dirty="0" smtClean="0"/>
                        <a:t>Courier Services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Household Consumers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75.04%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74.58%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5398">
                <a:tc v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Corporate Consumers</a:t>
                      </a:r>
                      <a:endParaRPr lang="en-GB" sz="16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80.68%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78.24%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5398">
                <a:tc rowSpan="2">
                  <a:txBody>
                    <a:bodyPr/>
                    <a:lstStyle/>
                    <a:p>
                      <a:r>
                        <a:rPr lang="en-GB" sz="1600" dirty="0" smtClean="0"/>
                        <a:t>Fixed Telephone Services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Household Consumers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73.51%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73.73%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5398">
                <a:tc v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Corporate Consumers</a:t>
                      </a:r>
                      <a:endParaRPr lang="en-GB" sz="16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75.12%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74.13%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5398">
                <a:tc rowSpan="2">
                  <a:txBody>
                    <a:bodyPr/>
                    <a:lstStyle/>
                    <a:p>
                      <a:r>
                        <a:rPr lang="en-GB" sz="1600" b="0" dirty="0" smtClean="0"/>
                        <a:t>Mobile</a:t>
                      </a:r>
                      <a:r>
                        <a:rPr lang="en-GB" sz="1600" b="0" baseline="0" dirty="0" smtClean="0"/>
                        <a:t> Telephone Services</a:t>
                      </a:r>
                      <a:endParaRPr lang="en-GB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Household Consumers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71.05%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69.95%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5398">
                <a:tc v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Corporate Consumers</a:t>
                      </a:r>
                      <a:endParaRPr lang="en-GB" sz="16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75.48%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77.00%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5398">
                <a:tc rowSpan="2">
                  <a:txBody>
                    <a:bodyPr/>
                    <a:lstStyle/>
                    <a:p>
                      <a:r>
                        <a:rPr lang="en-GB" sz="1600" b="0" dirty="0" smtClean="0"/>
                        <a:t>Postal Services</a:t>
                      </a:r>
                      <a:endParaRPr lang="en-GB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Household Consumers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73.54%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71.06%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5398">
                <a:tc v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Corporate Consumers</a:t>
                      </a:r>
                      <a:endParaRPr lang="en-GB" sz="16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70.04%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72.23%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5398">
                <a:tc rowSpan="2">
                  <a:txBody>
                    <a:bodyPr/>
                    <a:lstStyle/>
                    <a:p>
                      <a:r>
                        <a:rPr lang="en-GB" sz="1600" dirty="0" smtClean="0"/>
                        <a:t>Internet &amp; Data Services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Household Consumers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73.53%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62.67%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5398">
                <a:tc v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Corporate Consumers</a:t>
                      </a:r>
                      <a:endParaRPr lang="en-GB" sz="16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62.67%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77.98%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5398">
                <a:tc rowSpan="2">
                  <a:txBody>
                    <a:bodyPr/>
                    <a:lstStyle/>
                    <a:p>
                      <a:r>
                        <a:rPr lang="en-GB" sz="1600" dirty="0" smtClean="0"/>
                        <a:t>POTRAZ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Household Consumers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56.96%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56.73%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5398">
                <a:tc v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Corporate Consumers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51.38%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 smtClean="0"/>
                        <a:t>52.35%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 rot="10800000">
            <a:off x="10779613" y="4212178"/>
            <a:ext cx="296218" cy="252716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Down Arrow 8"/>
          <p:cNvSpPr/>
          <p:nvPr/>
        </p:nvSpPr>
        <p:spPr>
          <a:xfrm>
            <a:off x="10779617" y="2395469"/>
            <a:ext cx="296218" cy="2735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Down Arrow 9"/>
          <p:cNvSpPr/>
          <p:nvPr/>
        </p:nvSpPr>
        <p:spPr>
          <a:xfrm rot="10800000">
            <a:off x="10779613" y="4951232"/>
            <a:ext cx="296218" cy="252716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own Arrow 10"/>
          <p:cNvSpPr/>
          <p:nvPr/>
        </p:nvSpPr>
        <p:spPr>
          <a:xfrm>
            <a:off x="10779614" y="4595346"/>
            <a:ext cx="296218" cy="2735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Down Arrow 11"/>
          <p:cNvSpPr/>
          <p:nvPr/>
        </p:nvSpPr>
        <p:spPr>
          <a:xfrm>
            <a:off x="10779616" y="2759725"/>
            <a:ext cx="296218" cy="2735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Down Arrow 12"/>
          <p:cNvSpPr/>
          <p:nvPr/>
        </p:nvSpPr>
        <p:spPr>
          <a:xfrm>
            <a:off x="10779614" y="3496348"/>
            <a:ext cx="296218" cy="2735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Down Arrow 14"/>
          <p:cNvSpPr/>
          <p:nvPr/>
        </p:nvSpPr>
        <p:spPr>
          <a:xfrm>
            <a:off x="10779613" y="5314035"/>
            <a:ext cx="296218" cy="2735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Down Arrow 15"/>
          <p:cNvSpPr/>
          <p:nvPr/>
        </p:nvSpPr>
        <p:spPr>
          <a:xfrm>
            <a:off x="10779614" y="3860604"/>
            <a:ext cx="296218" cy="2735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Down Arrow 16"/>
          <p:cNvSpPr/>
          <p:nvPr/>
        </p:nvSpPr>
        <p:spPr>
          <a:xfrm>
            <a:off x="10779613" y="6027533"/>
            <a:ext cx="296218" cy="27351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Down Arrow 18"/>
          <p:cNvSpPr/>
          <p:nvPr/>
        </p:nvSpPr>
        <p:spPr>
          <a:xfrm rot="10800000">
            <a:off x="10792486" y="6415672"/>
            <a:ext cx="296218" cy="252716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Down Arrow 19"/>
          <p:cNvSpPr/>
          <p:nvPr/>
        </p:nvSpPr>
        <p:spPr>
          <a:xfrm rot="10800000">
            <a:off x="10779611" y="5682536"/>
            <a:ext cx="296218" cy="252716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Down Arrow 17"/>
          <p:cNvSpPr/>
          <p:nvPr/>
        </p:nvSpPr>
        <p:spPr>
          <a:xfrm rot="10800000">
            <a:off x="10779601" y="3104598"/>
            <a:ext cx="296218" cy="252716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59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869" y="645370"/>
            <a:ext cx="10586434" cy="1126840"/>
          </a:xfrm>
          <a:ln>
            <a:solidFill>
              <a:schemeClr val="bg2"/>
            </a:solidFill>
          </a:ln>
        </p:spPr>
        <p:txBody>
          <a:bodyPr/>
          <a:lstStyle/>
          <a:p>
            <a:r>
              <a:rPr lang="en-GB" sz="4000" b="1" dirty="0" smtClean="0"/>
              <a:t>11.2.0: Benchmarking with Regional &amp; International Markets</a:t>
            </a:r>
            <a:endParaRPr lang="en-GB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87" y="2491606"/>
            <a:ext cx="3738753" cy="133342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971504" y="2718719"/>
            <a:ext cx="5980090" cy="1030310"/>
          </a:xfrm>
          <a:prstGeom prst="round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 smtClean="0">
                <a:solidFill>
                  <a:schemeClr val="tx1"/>
                </a:solidFill>
              </a:rPr>
              <a:t>Telecommunications Overall CSI = </a:t>
            </a:r>
            <a:r>
              <a:rPr lang="en-GB" sz="2000" b="1" dirty="0" smtClean="0">
                <a:solidFill>
                  <a:schemeClr val="tx1"/>
                </a:solidFill>
              </a:rPr>
              <a:t>(75.1%)</a:t>
            </a:r>
            <a:endParaRPr lang="en-GB" b="1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 smtClean="0">
                <a:solidFill>
                  <a:schemeClr val="tx1"/>
                </a:solidFill>
              </a:rPr>
              <a:t> Courier Services Overall CSI = </a:t>
            </a:r>
            <a:r>
              <a:rPr lang="en-GB" sz="2000" b="1" dirty="0" smtClean="0">
                <a:solidFill>
                  <a:schemeClr val="tx1"/>
                </a:solidFill>
              </a:rPr>
              <a:t>(73.2%)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213" y="5175383"/>
            <a:ext cx="3618964" cy="157942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15177" y="2920511"/>
            <a:ext cx="1932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Kenya Regulator</a:t>
            </a:r>
          </a:p>
          <a:p>
            <a:r>
              <a:rPr lang="en-GB" sz="1600" b="1" dirty="0" smtClean="0"/>
              <a:t>(2014 Survey)</a:t>
            </a:r>
            <a:endParaRPr lang="en-GB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545984" y="4085434"/>
            <a:ext cx="1918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SA Regulator </a:t>
            </a:r>
          </a:p>
          <a:p>
            <a:r>
              <a:rPr lang="en-GB" sz="1600" b="1" dirty="0" smtClean="0"/>
              <a:t>(2017 Survey)</a:t>
            </a:r>
            <a:endParaRPr lang="en-GB" sz="16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373" y="3749029"/>
            <a:ext cx="2316042" cy="13576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915177" y="5780427"/>
            <a:ext cx="1712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UK Regulator (2018 Survey)</a:t>
            </a:r>
            <a:endParaRPr lang="en-GB" sz="1600" b="1" dirty="0"/>
          </a:p>
        </p:txBody>
      </p:sp>
      <p:sp>
        <p:nvSpPr>
          <p:cNvPr id="15" name="Rounded Rectangle 14"/>
          <p:cNvSpPr/>
          <p:nvPr/>
        </p:nvSpPr>
        <p:spPr>
          <a:xfrm>
            <a:off x="5971504" y="5461043"/>
            <a:ext cx="5980090" cy="1030310"/>
          </a:xfrm>
          <a:prstGeom prst="roundRect">
            <a:avLst/>
          </a:prstGeom>
          <a:noFill/>
          <a:ln w="38100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 smtClean="0">
                <a:solidFill>
                  <a:schemeClr val="tx1"/>
                </a:solidFill>
              </a:rPr>
              <a:t>Mobile Networks Overall CSI = </a:t>
            </a:r>
            <a:r>
              <a:rPr lang="en-GB" sz="2000" b="1" dirty="0" smtClean="0">
                <a:solidFill>
                  <a:schemeClr val="tx1"/>
                </a:solidFill>
              </a:rPr>
              <a:t>(91%)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 smtClean="0">
                <a:solidFill>
                  <a:schemeClr val="tx1"/>
                </a:solidFill>
              </a:rPr>
              <a:t>Broadband Services Overall CSI =</a:t>
            </a:r>
            <a:r>
              <a:rPr lang="en-GB" sz="2000" b="1" dirty="0" smtClean="0">
                <a:solidFill>
                  <a:schemeClr val="tx1"/>
                </a:solidFill>
              </a:rPr>
              <a:t> (80%)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71504" y="3912715"/>
            <a:ext cx="5980090" cy="1030310"/>
          </a:xfrm>
          <a:prstGeom prst="round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 smtClean="0">
                <a:solidFill>
                  <a:schemeClr val="tx1"/>
                </a:solidFill>
              </a:rPr>
              <a:t>Mobile Networks Overall CSI = </a:t>
            </a:r>
            <a:r>
              <a:rPr lang="en-GB" sz="2000" b="1" dirty="0" smtClean="0">
                <a:solidFill>
                  <a:schemeClr val="tx1"/>
                </a:solidFill>
              </a:rPr>
              <a:t>(77.2%)</a:t>
            </a:r>
          </a:p>
        </p:txBody>
      </p:sp>
    </p:spTree>
    <p:extLst>
      <p:ext uri="{BB962C8B-B14F-4D97-AF65-F5344CB8AC3E}">
        <p14:creationId xmlns:p14="http://schemas.microsoft.com/office/powerpoint/2010/main" val="425898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3063" y="6497219"/>
            <a:ext cx="2303395" cy="368363"/>
          </a:xfrm>
        </p:spPr>
        <p:txBody>
          <a:bodyPr>
            <a:normAutofit/>
          </a:bodyPr>
          <a:lstStyle/>
          <a:p>
            <a:r>
              <a:rPr lang="en-ZW" dirty="0" smtClean="0">
                <a:solidFill>
                  <a:schemeClr val="tx1"/>
                </a:solidFill>
              </a:rPr>
              <a:t>.</a:t>
            </a:r>
            <a:endParaRPr lang="en-ZW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en-GB" sz="100" b="1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n-GB" sz="3200" b="1" dirty="0" smtClean="0">
                <a:solidFill>
                  <a:schemeClr val="tx1"/>
                </a:solidFill>
              </a:rPr>
              <a:t>12.0: ACTION POINTS FROM CONSUMER EXPECTATIONS </a:t>
            </a:r>
            <a:endParaRPr lang="en-GB" sz="32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70C0"/>
                </a:solidFill>
              </a:rPr>
              <a:t>Recommendations point towards a concerted effort among all stakeholders </a:t>
            </a:r>
            <a:r>
              <a:rPr lang="en-US" b="1" dirty="0">
                <a:solidFill>
                  <a:srgbClr val="0070C0"/>
                </a:solidFill>
              </a:rPr>
              <a:t>to improve service delivery in the sector (</a:t>
            </a:r>
            <a:r>
              <a:rPr lang="en-US" b="1" dirty="0" smtClean="0">
                <a:solidFill>
                  <a:srgbClr val="0070C0"/>
                </a:solidFill>
              </a:rPr>
              <a:t>Regulator, Consumer Protection Bodies, Operators &amp; Consumers).</a:t>
            </a:r>
          </a:p>
          <a:p>
            <a:pPr marL="0" indent="0">
              <a:buNone/>
            </a:pPr>
            <a:endParaRPr lang="en-US" sz="5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/>
                </a:solidFill>
              </a:rPr>
              <a:t>Fixed Telephone Services: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500" dirty="0">
                <a:solidFill>
                  <a:schemeClr val="tx1"/>
                </a:solidFill>
              </a:rPr>
              <a:t>There is </a:t>
            </a:r>
            <a:r>
              <a:rPr lang="en-US" sz="1500" dirty="0" smtClean="0">
                <a:solidFill>
                  <a:schemeClr val="tx1"/>
                </a:solidFill>
              </a:rPr>
              <a:t>need </a:t>
            </a:r>
            <a:r>
              <a:rPr lang="en-US" sz="1500" dirty="0">
                <a:solidFill>
                  <a:schemeClr val="tx1"/>
                </a:solidFill>
              </a:rPr>
              <a:t>to </a:t>
            </a:r>
            <a:r>
              <a:rPr lang="en-US" sz="1500" dirty="0" smtClean="0">
                <a:solidFill>
                  <a:schemeClr val="tx1"/>
                </a:solidFill>
              </a:rPr>
              <a:t>find efficient ways of fixing </a:t>
            </a:r>
            <a:r>
              <a:rPr lang="en-US" sz="1500" dirty="0">
                <a:solidFill>
                  <a:schemeClr val="tx1"/>
                </a:solidFill>
              </a:rPr>
              <a:t>vandalized infrastructure or use modern technologies that are free from vandalism.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500" dirty="0" smtClean="0">
                <a:solidFill>
                  <a:schemeClr val="tx1"/>
                </a:solidFill>
              </a:rPr>
              <a:t>Digitalize </a:t>
            </a:r>
            <a:r>
              <a:rPr lang="en-US" sz="1500" dirty="0">
                <a:solidFill>
                  <a:schemeClr val="tx1"/>
                </a:solidFill>
              </a:rPr>
              <a:t>service touch points to bring convenience and accessibility for consumers. </a:t>
            </a:r>
            <a:endParaRPr lang="en-US" sz="15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500" dirty="0" smtClean="0">
                <a:solidFill>
                  <a:schemeClr val="tx1"/>
                </a:solidFill>
              </a:rPr>
              <a:t>Consistently </a:t>
            </a:r>
            <a:r>
              <a:rPr lang="en-US" sz="1500" dirty="0">
                <a:solidFill>
                  <a:schemeClr val="tx1"/>
                </a:solidFill>
              </a:rPr>
              <a:t>monitor critical elements such as call success rate, call dropout frequency, network availability and </a:t>
            </a:r>
            <a:r>
              <a:rPr lang="en-US" sz="1500" dirty="0" smtClean="0">
                <a:solidFill>
                  <a:schemeClr val="tx1"/>
                </a:solidFill>
              </a:rPr>
              <a:t>quality.</a:t>
            </a:r>
          </a:p>
          <a:p>
            <a:endParaRPr lang="en-US" sz="7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/>
                </a:solidFill>
              </a:rPr>
              <a:t>Mobile Network Services: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500" dirty="0" smtClean="0">
                <a:solidFill>
                  <a:schemeClr val="tx1"/>
                </a:solidFill>
              </a:rPr>
              <a:t>All </a:t>
            </a:r>
            <a:r>
              <a:rPr lang="en-US" sz="1500" dirty="0">
                <a:solidFill>
                  <a:schemeClr val="tx1"/>
                </a:solidFill>
              </a:rPr>
              <a:t>MNOs should always monitor critical network parameters, such as network quality, network availability and voice </a:t>
            </a:r>
            <a:r>
              <a:rPr lang="en-US" sz="1500" dirty="0" smtClean="0">
                <a:solidFill>
                  <a:schemeClr val="tx1"/>
                </a:solidFill>
              </a:rPr>
              <a:t>quality.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500" dirty="0" smtClean="0">
                <a:solidFill>
                  <a:schemeClr val="tx1"/>
                </a:solidFill>
              </a:rPr>
              <a:t>MNOs </a:t>
            </a:r>
            <a:r>
              <a:rPr lang="en-US" sz="1500" dirty="0">
                <a:solidFill>
                  <a:schemeClr val="tx1"/>
                </a:solidFill>
              </a:rPr>
              <a:t>should invest in technological innovation to bring more convenience through self-help mechanisms</a:t>
            </a:r>
            <a:r>
              <a:rPr lang="en-US" sz="1500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500" dirty="0" smtClean="0">
                <a:solidFill>
                  <a:schemeClr val="tx1"/>
                </a:solidFill>
              </a:rPr>
              <a:t>Have more service centers for increased accessibility to service especially for the rural market.</a:t>
            </a:r>
          </a:p>
          <a:p>
            <a:endParaRPr lang="en-GB" sz="1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/>
                </a:solidFill>
              </a:rPr>
              <a:t>Internet &amp; Data Services: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500" dirty="0" smtClean="0">
                <a:solidFill>
                  <a:schemeClr val="tx1"/>
                </a:solidFill>
              </a:rPr>
              <a:t>There </a:t>
            </a:r>
            <a:r>
              <a:rPr lang="en-US" sz="1500" dirty="0">
                <a:solidFill>
                  <a:schemeClr val="tx1"/>
                </a:solidFill>
              </a:rPr>
              <a:t>is need for education around usage of internet especially among household </a:t>
            </a:r>
            <a:r>
              <a:rPr lang="en-US" sz="1500" dirty="0" smtClean="0">
                <a:solidFill>
                  <a:schemeClr val="tx1"/>
                </a:solidFill>
              </a:rPr>
              <a:t>consumers.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500" dirty="0" smtClean="0">
                <a:solidFill>
                  <a:schemeClr val="tx1"/>
                </a:solidFill>
              </a:rPr>
              <a:t>Consistently </a:t>
            </a:r>
            <a:r>
              <a:rPr lang="en-US" sz="1500" dirty="0">
                <a:solidFill>
                  <a:schemeClr val="tx1"/>
                </a:solidFill>
              </a:rPr>
              <a:t>monitor and address issues of internet </a:t>
            </a:r>
            <a:r>
              <a:rPr lang="en-US" sz="1500" dirty="0" smtClean="0">
                <a:solidFill>
                  <a:schemeClr val="tx1"/>
                </a:solidFill>
              </a:rPr>
              <a:t>speed </a:t>
            </a:r>
            <a:r>
              <a:rPr lang="en-US" sz="1500" dirty="0">
                <a:solidFill>
                  <a:schemeClr val="tx1"/>
                </a:solidFill>
              </a:rPr>
              <a:t>and incidences of data packet loss. </a:t>
            </a:r>
            <a:endParaRPr lang="en-US" sz="15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500" dirty="0" smtClean="0">
                <a:solidFill>
                  <a:schemeClr val="tx1"/>
                </a:solidFill>
              </a:rPr>
              <a:t>Service </a:t>
            </a:r>
            <a:r>
              <a:rPr lang="en-US" sz="1500" dirty="0">
                <a:solidFill>
                  <a:schemeClr val="tx1"/>
                </a:solidFill>
              </a:rPr>
              <a:t>automation and self-help mechanisms </a:t>
            </a:r>
            <a:r>
              <a:rPr lang="en-US" sz="1500" dirty="0" smtClean="0">
                <a:solidFill>
                  <a:schemeClr val="tx1"/>
                </a:solidFill>
              </a:rPr>
              <a:t>are </a:t>
            </a:r>
            <a:r>
              <a:rPr lang="en-US" sz="1500" dirty="0">
                <a:solidFill>
                  <a:schemeClr val="tx1"/>
                </a:solidFill>
              </a:rPr>
              <a:t>key to improve service delivery</a:t>
            </a:r>
            <a:r>
              <a:rPr lang="en-US" sz="1500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500" dirty="0" smtClean="0">
                <a:solidFill>
                  <a:schemeClr val="tx1"/>
                </a:solidFill>
              </a:rPr>
              <a:t>Serve household consumers with the same mindset applied on corporate consumers. </a:t>
            </a:r>
          </a:p>
          <a:p>
            <a:endParaRPr lang="en-GB" sz="6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65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23063" y="6497219"/>
            <a:ext cx="2303395" cy="368363"/>
          </a:xfrm>
        </p:spPr>
        <p:txBody>
          <a:bodyPr>
            <a:normAutofit/>
          </a:bodyPr>
          <a:lstStyle/>
          <a:p>
            <a:r>
              <a:rPr lang="en-ZW" dirty="0" smtClean="0">
                <a:solidFill>
                  <a:schemeClr val="tx1"/>
                </a:solidFill>
              </a:rPr>
              <a:t>.</a:t>
            </a:r>
            <a:endParaRPr lang="en-ZW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en-GB" sz="300" b="1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n-GB" sz="3600" b="1" dirty="0" smtClean="0">
                <a:solidFill>
                  <a:schemeClr val="tx1"/>
                </a:solidFill>
              </a:rPr>
              <a:t>12.1: ACTION POINTS FROM CONSUMER EXPECTATIONS– </a:t>
            </a:r>
            <a:r>
              <a:rPr lang="en-GB" sz="3600" b="1" dirty="0" smtClean="0">
                <a:solidFill>
                  <a:srgbClr val="FF6600"/>
                </a:solidFill>
              </a:rPr>
              <a:t>Cont’d</a:t>
            </a:r>
            <a:endParaRPr lang="en-GB" sz="3600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sz="5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100" b="1" dirty="0">
                <a:solidFill>
                  <a:schemeClr val="tx1"/>
                </a:solidFill>
              </a:rPr>
              <a:t>Courier Services: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chemeClr val="tx1"/>
                </a:solidFill>
              </a:rPr>
              <a:t>Decline in usage of courier services indicates the need for innovation by courier companies to increase </a:t>
            </a:r>
            <a:r>
              <a:rPr lang="en-US" sz="1900" i="1" dirty="0">
                <a:solidFill>
                  <a:schemeClr val="tx1"/>
                </a:solidFill>
              </a:rPr>
              <a:t>efficiency</a:t>
            </a:r>
            <a:r>
              <a:rPr lang="en-US" sz="1900" dirty="0">
                <a:solidFill>
                  <a:schemeClr val="tx1"/>
                </a:solidFill>
              </a:rPr>
              <a:t> and </a:t>
            </a:r>
            <a:r>
              <a:rPr lang="en-US" sz="1900" dirty="0" smtClean="0">
                <a:solidFill>
                  <a:schemeClr val="tx1"/>
                </a:solidFill>
              </a:rPr>
              <a:t>offer </a:t>
            </a:r>
            <a:r>
              <a:rPr lang="en-US" sz="1900" i="1" dirty="0" smtClean="0">
                <a:solidFill>
                  <a:schemeClr val="tx1"/>
                </a:solidFill>
              </a:rPr>
              <a:t>cost </a:t>
            </a:r>
            <a:r>
              <a:rPr lang="en-US" sz="1900" i="1" dirty="0">
                <a:solidFill>
                  <a:schemeClr val="tx1"/>
                </a:solidFill>
              </a:rPr>
              <a:t>effective</a:t>
            </a:r>
            <a:r>
              <a:rPr lang="en-US" sz="1900" dirty="0">
                <a:solidFill>
                  <a:schemeClr val="tx1"/>
                </a:solidFill>
              </a:rPr>
              <a:t> solutions.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chemeClr val="tx1"/>
                </a:solidFill>
              </a:rPr>
              <a:t>More service </a:t>
            </a:r>
            <a:r>
              <a:rPr lang="en-US" sz="1900" dirty="0" err="1">
                <a:solidFill>
                  <a:schemeClr val="tx1"/>
                </a:solidFill>
              </a:rPr>
              <a:t>centres</a:t>
            </a:r>
            <a:r>
              <a:rPr lang="en-US" sz="1900" dirty="0">
                <a:solidFill>
                  <a:schemeClr val="tx1"/>
                </a:solidFill>
              </a:rPr>
              <a:t> and delivery points required for increased accessibility, otherwise consumers use what </a:t>
            </a:r>
            <a:r>
              <a:rPr lang="en-US" sz="1900" dirty="0" smtClean="0">
                <a:solidFill>
                  <a:schemeClr val="tx1"/>
                </a:solidFill>
              </a:rPr>
              <a:t>is convenient to them.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chemeClr val="tx1"/>
                </a:solidFill>
              </a:rPr>
              <a:t>There is need to further understand why they resort to such informal courier alternatives and close the gap.</a:t>
            </a:r>
            <a:endParaRPr lang="en-US" sz="1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 smtClean="0">
                <a:solidFill>
                  <a:schemeClr val="tx1"/>
                </a:solidFill>
              </a:rPr>
              <a:t>Courier </a:t>
            </a:r>
            <a:r>
              <a:rPr lang="en-US" sz="1900" dirty="0">
                <a:solidFill>
                  <a:schemeClr val="tx1"/>
                </a:solidFill>
              </a:rPr>
              <a:t>companies need to adopt modern tracking services which is demanded by consumers. </a:t>
            </a:r>
            <a:endParaRPr lang="en-US" sz="19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/>
                </a:solidFill>
              </a:rPr>
              <a:t>Postal Services: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chemeClr val="tx1"/>
                </a:solidFill>
              </a:rPr>
              <a:t>More effort is required around marketing to ensure that ZIMPOST’s products &amp; services remain relevant in the consumer’s mind. </a:t>
            </a:r>
            <a:endParaRPr lang="en-US" sz="19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 smtClean="0">
                <a:solidFill>
                  <a:schemeClr val="tx1"/>
                </a:solidFill>
              </a:rPr>
              <a:t>There is need </a:t>
            </a:r>
            <a:r>
              <a:rPr lang="en-US" sz="1900" dirty="0">
                <a:solidFill>
                  <a:schemeClr val="tx1"/>
                </a:solidFill>
              </a:rPr>
              <a:t>to </a:t>
            </a:r>
            <a:r>
              <a:rPr lang="en-US" sz="1900" dirty="0" smtClean="0">
                <a:solidFill>
                  <a:schemeClr val="tx1"/>
                </a:solidFill>
              </a:rPr>
              <a:t>track </a:t>
            </a:r>
            <a:r>
              <a:rPr lang="en-US" sz="1900" dirty="0">
                <a:solidFill>
                  <a:schemeClr val="tx1"/>
                </a:solidFill>
              </a:rPr>
              <a:t>consumer feedback on service experiences to monitor and address issues to do with mail delivery time and perceptions around incidences of lost or undelivered mail. </a:t>
            </a:r>
            <a:endParaRPr lang="en-US" sz="19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 smtClean="0">
                <a:solidFill>
                  <a:schemeClr val="tx1"/>
                </a:solidFill>
              </a:rPr>
              <a:t>Innovation </a:t>
            </a:r>
            <a:r>
              <a:rPr lang="en-US" sz="1900" dirty="0">
                <a:solidFill>
                  <a:schemeClr val="tx1"/>
                </a:solidFill>
              </a:rPr>
              <a:t>is key </a:t>
            </a:r>
            <a:r>
              <a:rPr lang="en-US" sz="1900" dirty="0" smtClean="0">
                <a:solidFill>
                  <a:schemeClr val="tx1"/>
                </a:solidFill>
              </a:rPr>
              <a:t>to </a:t>
            </a:r>
            <a:r>
              <a:rPr lang="en-US" sz="1900" dirty="0">
                <a:solidFill>
                  <a:schemeClr val="tx1"/>
                </a:solidFill>
              </a:rPr>
              <a:t>turn around service experience and part of the innovation should focus on </a:t>
            </a:r>
            <a:r>
              <a:rPr lang="en-US" sz="1900" dirty="0" smtClean="0">
                <a:solidFill>
                  <a:schemeClr val="tx1"/>
                </a:solidFill>
              </a:rPr>
              <a:t>online </a:t>
            </a:r>
            <a:r>
              <a:rPr lang="en-US" sz="1900" dirty="0">
                <a:solidFill>
                  <a:schemeClr val="tx1"/>
                </a:solidFill>
              </a:rPr>
              <a:t>tracking services</a:t>
            </a:r>
            <a:r>
              <a:rPr lang="en-US" sz="1900" dirty="0" smtClean="0">
                <a:solidFill>
                  <a:schemeClr val="tx1"/>
                </a:solidFill>
              </a:rPr>
              <a:t>.</a:t>
            </a:r>
          </a:p>
          <a:p>
            <a:endParaRPr lang="en-US" sz="500" dirty="0" smtClean="0">
              <a:solidFill>
                <a:schemeClr val="tx1"/>
              </a:solidFill>
            </a:endParaRPr>
          </a:p>
          <a:p>
            <a:endParaRPr lang="en-US" sz="5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/>
                </a:solidFill>
              </a:rPr>
              <a:t>POTRAZ: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 smtClean="0">
                <a:solidFill>
                  <a:schemeClr val="tx1"/>
                </a:solidFill>
              </a:rPr>
              <a:t>Continue </a:t>
            </a:r>
            <a:r>
              <a:rPr lang="en-US" sz="1900" dirty="0">
                <a:solidFill>
                  <a:schemeClr val="tx1"/>
                </a:solidFill>
              </a:rPr>
              <a:t>using traditional communication channels such as R</a:t>
            </a:r>
            <a:r>
              <a:rPr lang="en-US" sz="1900" dirty="0" smtClean="0">
                <a:solidFill>
                  <a:schemeClr val="tx1"/>
                </a:solidFill>
              </a:rPr>
              <a:t>adio</a:t>
            </a:r>
            <a:r>
              <a:rPr lang="en-US" sz="1900" dirty="0">
                <a:solidFill>
                  <a:schemeClr val="tx1"/>
                </a:solidFill>
              </a:rPr>
              <a:t>, Television &amp;</a:t>
            </a:r>
            <a:r>
              <a:rPr lang="en-US" sz="1900" dirty="0" smtClean="0">
                <a:solidFill>
                  <a:schemeClr val="tx1"/>
                </a:solidFill>
              </a:rPr>
              <a:t> </a:t>
            </a:r>
            <a:r>
              <a:rPr lang="en-US" sz="1900" dirty="0">
                <a:solidFill>
                  <a:schemeClr val="tx1"/>
                </a:solidFill>
              </a:rPr>
              <a:t>Newspaper </a:t>
            </a:r>
            <a:r>
              <a:rPr lang="en-US" sz="1900" dirty="0" smtClean="0">
                <a:solidFill>
                  <a:schemeClr val="tx1"/>
                </a:solidFill>
              </a:rPr>
              <a:t>to </a:t>
            </a:r>
            <a:r>
              <a:rPr lang="en-US" sz="1900" dirty="0">
                <a:solidFill>
                  <a:schemeClr val="tx1"/>
                </a:solidFill>
              </a:rPr>
              <a:t>drive awareness of </a:t>
            </a:r>
            <a:r>
              <a:rPr lang="en-US" sz="1900" dirty="0" smtClean="0">
                <a:solidFill>
                  <a:schemeClr val="tx1"/>
                </a:solidFill>
              </a:rPr>
              <a:t>POTRAZ.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 smtClean="0">
                <a:solidFill>
                  <a:schemeClr val="tx1"/>
                </a:solidFill>
              </a:rPr>
              <a:t>Social media should be engaged to increase awareness for the organization.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 smtClean="0">
                <a:solidFill>
                  <a:schemeClr val="tx1"/>
                </a:solidFill>
              </a:rPr>
              <a:t>Although </a:t>
            </a:r>
            <a:r>
              <a:rPr lang="en-US" sz="1900" dirty="0">
                <a:solidFill>
                  <a:schemeClr val="tx1"/>
                </a:solidFill>
              </a:rPr>
              <a:t>at a much lower percentage compared to </a:t>
            </a:r>
            <a:r>
              <a:rPr lang="en-US" sz="1900" dirty="0" smtClean="0">
                <a:solidFill>
                  <a:schemeClr val="tx1"/>
                </a:solidFill>
              </a:rPr>
              <a:t>other </a:t>
            </a:r>
            <a:r>
              <a:rPr lang="en-US" sz="1900" dirty="0">
                <a:solidFill>
                  <a:schemeClr val="tx1"/>
                </a:solidFill>
              </a:rPr>
              <a:t>media, road shows have </a:t>
            </a:r>
            <a:r>
              <a:rPr lang="en-US" sz="1900" dirty="0" smtClean="0">
                <a:solidFill>
                  <a:schemeClr val="tx1"/>
                </a:solidFill>
              </a:rPr>
              <a:t>also proven effective </a:t>
            </a:r>
            <a:r>
              <a:rPr lang="en-US" sz="1900" dirty="0">
                <a:solidFill>
                  <a:schemeClr val="tx1"/>
                </a:solidFill>
              </a:rPr>
              <a:t>in driving awareness. </a:t>
            </a:r>
            <a:endParaRPr lang="en-US" sz="19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 smtClean="0">
                <a:solidFill>
                  <a:schemeClr val="tx1"/>
                </a:solidFill>
              </a:rPr>
              <a:t>Educational </a:t>
            </a:r>
            <a:r>
              <a:rPr lang="en-US" sz="1900" dirty="0">
                <a:solidFill>
                  <a:schemeClr val="tx1"/>
                </a:solidFill>
              </a:rPr>
              <a:t>messages should be simplified for the ordinary consumers to </a:t>
            </a:r>
            <a:r>
              <a:rPr lang="en-US" sz="1900" dirty="0" smtClean="0">
                <a:solidFill>
                  <a:schemeClr val="tx1"/>
                </a:solidFill>
              </a:rPr>
              <a:t>fully understand the </a:t>
            </a:r>
            <a:r>
              <a:rPr lang="en-US" sz="1900" dirty="0">
                <a:solidFill>
                  <a:schemeClr val="tx1"/>
                </a:solidFill>
              </a:rPr>
              <a:t>role of POTRAZ.  </a:t>
            </a:r>
            <a:endParaRPr lang="en-US" sz="19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 smtClean="0">
                <a:solidFill>
                  <a:schemeClr val="tx1"/>
                </a:solidFill>
              </a:rPr>
              <a:t>More publicity is required on work done especially key milestones achieved in consumer protection.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 smtClean="0">
                <a:solidFill>
                  <a:schemeClr val="tx1"/>
                </a:solidFill>
              </a:rPr>
              <a:t>Continue doing research to guide the organization’s initiatives.</a:t>
            </a:r>
          </a:p>
        </p:txBody>
      </p:sp>
    </p:spTree>
    <p:extLst>
      <p:ext uri="{BB962C8B-B14F-4D97-AF65-F5344CB8AC3E}">
        <p14:creationId xmlns:p14="http://schemas.microsoft.com/office/powerpoint/2010/main" val="345144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6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399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14781</TotalTime>
  <Words>3532</Words>
  <Application>Microsoft Macintosh PowerPoint</Application>
  <PresentationFormat>Widescreen</PresentationFormat>
  <Paragraphs>578</Paragraphs>
  <Slides>44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Calibri Light</vt:lpstr>
      <vt:lpstr>Wingdings</vt:lpstr>
      <vt:lpstr>Wingdings 3</vt:lpstr>
      <vt:lpstr>Ion Boardroom</vt:lpstr>
      <vt:lpstr>Office Theme</vt:lpstr>
      <vt:lpstr>POTRAZ 2018 Consumer Satisfaction Survey  Stakeholder Presentation (04 June 2019)</vt:lpstr>
      <vt:lpstr>1.0: Research Background &amp; Objectives</vt:lpstr>
      <vt:lpstr>2.0: Research Design</vt:lpstr>
      <vt:lpstr>2.2: Sampling Procedures</vt:lpstr>
      <vt:lpstr>3.0 Consumer Profile</vt:lpstr>
      <vt:lpstr>PowerPoint Presentation</vt:lpstr>
      <vt:lpstr>4.1.0 Usage of courier services</vt:lpstr>
      <vt:lpstr>4.2.0 Courier services companies used</vt:lpstr>
      <vt:lpstr>4.3.0 Alternative means for courier services - Corporate</vt:lpstr>
      <vt:lpstr>4.4.0: Performance on Service Expectations</vt:lpstr>
      <vt:lpstr>PowerPoint Presentation</vt:lpstr>
      <vt:lpstr>5.1.0 Usage of TelOne fixed telephone services</vt:lpstr>
      <vt:lpstr>5.2.0 Rating TelOne’s voice quality</vt:lpstr>
      <vt:lpstr>5.3.0 Rating TelOne’s call dropout frequency</vt:lpstr>
      <vt:lpstr>5.4.0: Performance on Service Expectations</vt:lpstr>
      <vt:lpstr>PowerPoint Presentation</vt:lpstr>
      <vt:lpstr>6.1.0 Usage of mobile telephone services</vt:lpstr>
      <vt:lpstr>6.2.0 Usage of Mobile Network Operators (MNOs)</vt:lpstr>
      <vt:lpstr>6.3.0 Rating of toll-free services</vt:lpstr>
      <vt:lpstr>6.4.0 Rating on satisfaction with network parameters</vt:lpstr>
      <vt:lpstr>6.5.0: Performance on Service expectations</vt:lpstr>
      <vt:lpstr>PowerPoint Presentation</vt:lpstr>
      <vt:lpstr>7.1.0 Usage of postal services</vt:lpstr>
      <vt:lpstr>7.2.0: Performance on Service Expectations</vt:lpstr>
      <vt:lpstr>PowerPoint Presentation</vt:lpstr>
      <vt:lpstr>8.1.0 Internet and data usage</vt:lpstr>
      <vt:lpstr>8.2.0 Main internet/data service provider</vt:lpstr>
      <vt:lpstr>8.3.0 Rating frequency of connection/data loss</vt:lpstr>
      <vt:lpstr>8.4.0: Performance on Service Expectations</vt:lpstr>
      <vt:lpstr>8.5.0: Performance on Service Expectations</vt:lpstr>
      <vt:lpstr>PowerPoint Presentation</vt:lpstr>
      <vt:lpstr>9.1.0: POTRAZ Awareness</vt:lpstr>
      <vt:lpstr>9.2.0: Source of awareness for POTRAZ</vt:lpstr>
      <vt:lpstr>9.3.0 Awareness of POTRAZ’s Roles Among:     - 23% Household Consumers &amp;  64% Corporate Consumers who knew POTRAZ.</vt:lpstr>
      <vt:lpstr>9.4.0 POTRAZ roles known</vt:lpstr>
      <vt:lpstr>9.5.0: Performance of POTRAZ on its mandate </vt:lpstr>
      <vt:lpstr>10.1.0: Service Performance Ratings: –          (POTRAZ EMPLOYEES)</vt:lpstr>
      <vt:lpstr>10.2.0: Service Performance Ratings –      (POTRAZ EMPLOYEES)</vt:lpstr>
      <vt:lpstr>PowerPoint Presentation</vt:lpstr>
      <vt:lpstr>11.1.0: Customer Satisfaction Indices (CSIs)</vt:lpstr>
      <vt:lpstr>11.2.0: Benchmarking with Regional &amp; International Markets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Mahuni</dc:creator>
  <cp:lastModifiedBy>Microsoft Office User</cp:lastModifiedBy>
  <cp:revision>1256</cp:revision>
  <cp:lastPrinted>2018-11-20T09:03:57Z</cp:lastPrinted>
  <dcterms:created xsi:type="dcterms:W3CDTF">2018-09-01T12:38:15Z</dcterms:created>
  <dcterms:modified xsi:type="dcterms:W3CDTF">2019-06-05T09:54:23Z</dcterms:modified>
</cp:coreProperties>
</file>